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4"/>
    <p:sldMasterId id="2147483659" r:id="rId5"/>
  </p:sldMasterIdLst>
  <p:notesMasterIdLst>
    <p:notesMasterId r:id="rId35"/>
  </p:notesMasterIdLst>
  <p:sldIdLst>
    <p:sldId id="277" r:id="rId6"/>
    <p:sldId id="276" r:id="rId7"/>
    <p:sldId id="265" r:id="rId8"/>
    <p:sldId id="266" r:id="rId9"/>
    <p:sldId id="278" r:id="rId10"/>
    <p:sldId id="279" r:id="rId11"/>
    <p:sldId id="280" r:id="rId12"/>
    <p:sldId id="281" r:id="rId13"/>
    <p:sldId id="282" r:id="rId14"/>
    <p:sldId id="283" r:id="rId15"/>
    <p:sldId id="512" r:id="rId16"/>
    <p:sldId id="513" r:id="rId17"/>
    <p:sldId id="284" r:id="rId18"/>
    <p:sldId id="285" r:id="rId19"/>
    <p:sldId id="286" r:id="rId20"/>
    <p:sldId id="287" r:id="rId21"/>
    <p:sldId id="288" r:id="rId22"/>
    <p:sldId id="267" r:id="rId23"/>
    <p:sldId id="268" r:id="rId24"/>
    <p:sldId id="289" r:id="rId25"/>
    <p:sldId id="290" r:id="rId26"/>
    <p:sldId id="271" r:id="rId27"/>
    <p:sldId id="291" r:id="rId28"/>
    <p:sldId id="292" r:id="rId29"/>
    <p:sldId id="293" r:id="rId30"/>
    <p:sldId id="272" r:id="rId31"/>
    <p:sldId id="273" r:id="rId32"/>
    <p:sldId id="274" r:id="rId33"/>
    <p:sldId id="275" r:id="rId34"/>
  </p:sldIdLst>
  <p:sldSz cx="9144000" cy="5143500" type="screen16x9"/>
  <p:notesSz cx="6858000" cy="9144000"/>
  <p:embeddedFontLst>
    <p:embeddedFont>
      <p:font typeface="Arial Rounded MT Bold" panose="020F0704030504030204" pitchFamily="34" charset="0"/>
      <p:regular r:id="rId36"/>
    </p:embeddedFont>
    <p:embeddedFont>
      <p:font typeface="Century Gothic" panose="020B0502020202020204" pitchFamily="3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Twinkl" panose="020B0604020202020204" charset="0"/>
      <p:regular r:id="rId45"/>
      <p:bold r:id="rId46"/>
    </p:embeddedFont>
    <p:embeddedFont>
      <p:font typeface="Twinkl ExtraBold" panose="02000000000000000000" charset="0"/>
      <p:bold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56FEA-212D-4FF2-9B5F-CCAA6763F3CF}" v="8" dt="2022-02-17T02:15:57.552"/>
  </p1510:revLst>
</p1510:revInfo>
</file>

<file path=ppt/tableStyles.xml><?xml version="1.0" encoding="utf-8"?>
<a:tblStyleLst xmlns:a="http://schemas.openxmlformats.org/drawingml/2006/main" def="{7E32BDA9-7B03-4572-B6A5-48FAC40F88BA}">
  <a:tblStyle styleId="{7E32BDA9-7B03-4572-B6A5-48FAC40F88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font" Target="fonts/font14.fntdata"/><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ela Agnew" userId="8277193583f3ee16" providerId="LiveId" clId="{0FF56FEA-212D-4FF2-9B5F-CCAA6763F3CF}"/>
    <pc:docChg chg="custSel modSld">
      <pc:chgData name="Tiela Agnew" userId="8277193583f3ee16" providerId="LiveId" clId="{0FF56FEA-212D-4FF2-9B5F-CCAA6763F3CF}" dt="2022-02-17T02:15:57.551" v="19" actId="1076"/>
      <pc:docMkLst>
        <pc:docMk/>
      </pc:docMkLst>
      <pc:sldChg chg="addSp delSp modSp mod delAnim">
        <pc:chgData name="Tiela Agnew" userId="8277193583f3ee16" providerId="LiveId" clId="{0FF56FEA-212D-4FF2-9B5F-CCAA6763F3CF}" dt="2022-02-17T02:15:57.551" v="19" actId="1076"/>
        <pc:sldMkLst>
          <pc:docMk/>
          <pc:sldMk cId="958099080" sldId="277"/>
        </pc:sldMkLst>
        <pc:spChg chg="mod">
          <ac:chgData name="Tiela Agnew" userId="8277193583f3ee16" providerId="LiveId" clId="{0FF56FEA-212D-4FF2-9B5F-CCAA6763F3CF}" dt="2022-02-17T02:13:02.727" v="11" actId="14100"/>
          <ac:spMkLst>
            <pc:docMk/>
            <pc:sldMk cId="958099080" sldId="277"/>
            <ac:spMk id="2" creationId="{20BF47C0-BAF7-492A-B5EA-31ADA9DC491A}"/>
          </ac:spMkLst>
        </pc:spChg>
        <pc:spChg chg="mod">
          <ac:chgData name="Tiela Agnew" userId="8277193583f3ee16" providerId="LiveId" clId="{0FF56FEA-212D-4FF2-9B5F-CCAA6763F3CF}" dt="2022-02-17T02:12:27.450" v="2" actId="6549"/>
          <ac:spMkLst>
            <pc:docMk/>
            <pc:sldMk cId="958099080" sldId="277"/>
            <ac:spMk id="109" creationId="{00000000-0000-0000-0000-000000000000}"/>
          </ac:spMkLst>
        </pc:spChg>
        <pc:picChg chg="del">
          <ac:chgData name="Tiela Agnew" userId="8277193583f3ee16" providerId="LiveId" clId="{0FF56FEA-212D-4FF2-9B5F-CCAA6763F3CF}" dt="2022-02-17T02:12:06.385" v="0" actId="478"/>
          <ac:picMkLst>
            <pc:docMk/>
            <pc:sldMk cId="958099080" sldId="277"/>
            <ac:picMk id="7" creationId="{5BBA2E44-B5EE-43CB-AFB3-4D345CB0E2A5}"/>
          </ac:picMkLst>
        </pc:picChg>
        <pc:picChg chg="del">
          <ac:chgData name="Tiela Agnew" userId="8277193583f3ee16" providerId="LiveId" clId="{0FF56FEA-212D-4FF2-9B5F-CCAA6763F3CF}" dt="2022-02-17T02:12:33.756" v="3" actId="478"/>
          <ac:picMkLst>
            <pc:docMk/>
            <pc:sldMk cId="958099080" sldId="277"/>
            <ac:picMk id="106" creationId="{00000000-0000-0000-0000-000000000000}"/>
          </ac:picMkLst>
        </pc:picChg>
        <pc:picChg chg="add mod">
          <ac:chgData name="Tiela Agnew" userId="8277193583f3ee16" providerId="LiveId" clId="{0FF56FEA-212D-4FF2-9B5F-CCAA6763F3CF}" dt="2022-02-17T02:15:57.551" v="19" actId="1076"/>
          <ac:picMkLst>
            <pc:docMk/>
            <pc:sldMk cId="958099080" sldId="277"/>
            <ac:picMk id="1026" creationId="{A7606D37-D955-4E6F-9A94-C2DE3EF48FC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5d36931c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f5d36931c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70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262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9780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9021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5101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9800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4640a5f5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4640a5f5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4640a5f5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4640a5f5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208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47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397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73647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e5c105c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e5c105c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39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977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6555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1996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825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4"/>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3" name="Google Shape;23;p4"/>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5" name="Google Shape;25;p4"/>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6" name="Google Shape;26;p4"/>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8383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27"/>
        <p:cNvGrpSpPr/>
        <p:nvPr/>
      </p:nvGrpSpPr>
      <p:grpSpPr>
        <a:xfrm>
          <a:off x="0" y="0"/>
          <a:ext cx="0" cy="0"/>
          <a:chOff x="0" y="0"/>
          <a:chExt cx="0" cy="0"/>
        </a:xfrm>
      </p:grpSpPr>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9" name="Google Shape;29;p5"/>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0" name="Google Shape;30;p5"/>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2" name="Google Shape;32;p5"/>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3"/>
        <p:cNvGrpSpPr/>
        <p:nvPr/>
      </p:nvGrpSpPr>
      <p:grpSpPr>
        <a:xfrm>
          <a:off x="0" y="0"/>
          <a:ext cx="0" cy="0"/>
          <a:chOff x="0" y="0"/>
          <a:chExt cx="0" cy="0"/>
        </a:xfrm>
      </p:grpSpPr>
      <p:sp>
        <p:nvSpPr>
          <p:cNvPr id="34" name="Google Shape;3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6"/>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6" name="Google Shape;36;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8" name="Google Shape;38;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7"/>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2" name="Google Shape;42;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7"/>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5"/>
        <p:cNvGrpSpPr/>
        <p:nvPr/>
      </p:nvGrpSpPr>
      <p:grpSpPr>
        <a:xfrm>
          <a:off x="0" y="0"/>
          <a:ext cx="0" cy="0"/>
          <a:chOff x="0" y="0"/>
          <a:chExt cx="0" cy="0"/>
        </a:xfrm>
      </p:grpSpPr>
      <p:sp>
        <p:nvSpPr>
          <p:cNvPr id="46" name="Google Shape;4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8"/>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48" name="Google Shape;48;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8"/>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1"/>
        <p:cNvGrpSpPr/>
        <p:nvPr/>
      </p:nvGrpSpPr>
      <p:grpSpPr>
        <a:xfrm>
          <a:off x="0" y="0"/>
          <a:ext cx="0" cy="0"/>
          <a:chOff x="0" y="0"/>
          <a:chExt cx="0" cy="0"/>
        </a:xfrm>
      </p:grpSpPr>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9"/>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4" name="Google Shape;54;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0"/>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0" name="Google Shape;60;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0"/>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mpt Boxes">
  <p:cSld name="Prompt Boxes">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3208182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Re)Teach">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EA4C0-DFEB-416B-9F49-DC26B90F42AF}"/>
              </a:ext>
            </a:extLst>
          </p:cNvPr>
          <p:cNvSpPr>
            <a:spLocks noGrp="1"/>
          </p:cNvSpPr>
          <p:nvPr>
            <p:ph idx="1" hasCustomPrompt="1"/>
          </p:nvPr>
        </p:nvSpPr>
        <p:spPr>
          <a:xfrm>
            <a:off x="116180" y="574765"/>
            <a:ext cx="8884128" cy="4428308"/>
          </a:xfrm>
          <a:prstGeom prst="rect">
            <a:avLst/>
          </a:prstGeom>
        </p:spPr>
        <p:txBody>
          <a:bodyPr/>
          <a:lstStyle>
            <a:lvl1pPr marL="0" indent="0">
              <a:buNone/>
              <a:defRPr sz="1500">
                <a:latin typeface="Verdana" panose="020B0604030504040204" pitchFamily="34" charset="0"/>
                <a:ea typeface="Verdana" panose="020B0604030504040204" pitchFamily="34" charset="0"/>
              </a:defRPr>
            </a:lvl1pPr>
          </a:lstStyle>
          <a:p>
            <a:pPr marL="0" indent="0">
              <a:buNone/>
            </a:pPr>
            <a:r>
              <a:rPr lang="en-AU" sz="1500" dirty="0">
                <a:latin typeface="Verdana" panose="020B0604030504040204" pitchFamily="34" charset="0"/>
                <a:ea typeface="Verdana" panose="020B0604030504040204" pitchFamily="34" charset="0"/>
              </a:rPr>
              <a:t>Click to add text</a:t>
            </a:r>
            <a:endParaRPr lang="en-AU" dirty="0">
              <a:latin typeface="Arial Rounded MT Bold" panose="020F0704030504030204" pitchFamily="34" charset="0"/>
            </a:endParaRPr>
          </a:p>
        </p:txBody>
      </p:sp>
      <p:sp>
        <p:nvSpPr>
          <p:cNvPr id="4" name="TextBox 3">
            <a:extLst>
              <a:ext uri="{FF2B5EF4-FFF2-40B4-BE49-F238E27FC236}">
                <a16:creationId xmlns:a16="http://schemas.microsoft.com/office/drawing/2014/main" id="{D83709EF-28B9-4448-A51E-A59C1741C364}"/>
              </a:ext>
            </a:extLst>
          </p:cNvPr>
          <p:cNvSpPr txBox="1"/>
          <p:nvPr userDrawn="1"/>
        </p:nvSpPr>
        <p:spPr>
          <a:xfrm>
            <a:off x="116181" y="106079"/>
            <a:ext cx="1270493" cy="383778"/>
          </a:xfrm>
          <a:prstGeom prst="round2DiagRect">
            <a:avLst/>
          </a:prstGeom>
          <a:solidFill>
            <a:srgbClr val="154983"/>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algn="ctr">
              <a:defRPr sz="1400" b="0" i="0">
                <a:solidFill>
                  <a:schemeClr val="bg1"/>
                </a:solidFill>
                <a:latin typeface="Arial Rounded MT Bold" panose="020F0704030504030204" pitchFamily="34" charset="0"/>
                <a:cs typeface="Futura Medium" panose="020B0602020204020303" pitchFamily="34" charset="-79"/>
              </a:defRPr>
            </a:lvl1pPr>
          </a:lstStyle>
          <a:p>
            <a:pPr lvl="0"/>
            <a:r>
              <a:rPr lang="en-US" sz="1500" dirty="0"/>
              <a:t>(Re)Teach</a:t>
            </a:r>
          </a:p>
        </p:txBody>
      </p:sp>
    </p:spTree>
    <p:extLst>
      <p:ext uri="{BB962C8B-B14F-4D97-AF65-F5344CB8AC3E}">
        <p14:creationId xmlns:p14="http://schemas.microsoft.com/office/powerpoint/2010/main" val="134846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8"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96921457"/>
      </p:ext>
    </p:extLst>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8" name="Google Shape;108;p19"/>
          <p:cNvSpPr txBox="1"/>
          <p:nvPr/>
        </p:nvSpPr>
        <p:spPr>
          <a:xfrm>
            <a:off x="6265628" y="2197230"/>
            <a:ext cx="2122997" cy="1200298"/>
          </a:xfrm>
          <a:prstGeom prst="rect">
            <a:avLst/>
          </a:prstGeom>
          <a:noFill/>
          <a:ln>
            <a:noFill/>
          </a:ln>
        </p:spPr>
        <p:txBody>
          <a:bodyPr spcFirstLastPara="1" wrap="square" lIns="91425" tIns="91425" rIns="91425" bIns="91425" anchor="t" anchorCtr="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kumimoji="0" lang="en-US" sz="110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rPr>
              <a:t>Describe how sex cells are different from other cells in the body</a:t>
            </a:r>
          </a:p>
          <a:p>
            <a:pPr marL="228600" marR="0" lvl="0" indent="-2286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endParaRPr kumimoji="0" lang="en-US" sz="110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kumimoji="0" lang="en-US" sz="110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rPr>
              <a:t>Explain how sex cells are produced by meiosis</a:t>
            </a:r>
            <a:endParaRPr kumimoji="0" sz="1100"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p:txBody>
      </p:sp>
      <p:sp>
        <p:nvSpPr>
          <p:cNvPr id="109" name="Google Shape;109;p19"/>
          <p:cNvSpPr txBox="1"/>
          <p:nvPr/>
        </p:nvSpPr>
        <p:spPr>
          <a:xfrm>
            <a:off x="964278" y="3596942"/>
            <a:ext cx="2378961" cy="738633"/>
          </a:xfrm>
          <a:prstGeom prst="rect">
            <a:avLst/>
          </a:prstGeom>
          <a:noFill/>
          <a:ln>
            <a:noFill/>
          </a:ln>
        </p:spPr>
        <p:txBody>
          <a:bodyPr spcFirstLastPara="1" wrap="square" lIns="91425" tIns="91425" rIns="91425" bIns="91425" anchor="t" anchorCtr="0">
            <a:spAutoFit/>
          </a:bodyPr>
          <a:lstStyle/>
          <a:p>
            <a:pPr marL="285750" marR="0" lvl="0" indent="-285750"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en-AU" sz="1800" b="1" i="0" u="none" strike="noStrike" kern="0" cap="none" spc="0" normalizeH="0" baseline="0" noProof="0" dirty="0">
                <a:ln>
                  <a:noFill/>
                </a:ln>
                <a:solidFill>
                  <a:srgbClr val="FF0000"/>
                </a:solidFill>
                <a:effectLst/>
                <a:uLnTx/>
                <a:uFillTx/>
                <a:latin typeface="Century Gothic"/>
                <a:ea typeface="Century Gothic"/>
                <a:cs typeface="Century Gothic"/>
                <a:sym typeface="Century Gothic"/>
              </a:rPr>
              <a:t>Exercise Book</a:t>
            </a:r>
          </a:p>
          <a:p>
            <a:pPr marL="285750" marR="0" lvl="0" indent="-285750"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lang="en-AU" sz="1800" b="1" dirty="0">
                <a:solidFill>
                  <a:srgbClr val="FF0000"/>
                </a:solidFill>
                <a:latin typeface="Century Gothic"/>
                <a:ea typeface="Century Gothic"/>
                <a:cs typeface="Century Gothic"/>
                <a:sym typeface="Century Gothic"/>
              </a:rPr>
              <a:t>Pen</a:t>
            </a:r>
          </a:p>
        </p:txBody>
      </p:sp>
      <p:sp>
        <p:nvSpPr>
          <p:cNvPr id="110" name="Google Shape;110;p19"/>
          <p:cNvSpPr txBox="1"/>
          <p:nvPr/>
        </p:nvSpPr>
        <p:spPr>
          <a:xfrm>
            <a:off x="7782750" y="373225"/>
            <a:ext cx="875100" cy="8004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2000" b="1" dirty="0">
                <a:latin typeface="Century Gothic"/>
                <a:ea typeface="Century Gothic"/>
                <a:cs typeface="Century Gothic"/>
                <a:sym typeface="Century Gothic"/>
              </a:rPr>
              <a:t>FEB</a:t>
            </a:r>
            <a:endParaRPr kumimoji="0" sz="2000" b="1"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2000" b="1" dirty="0">
                <a:latin typeface="Century Gothic"/>
                <a:ea typeface="Century Gothic"/>
                <a:cs typeface="Century Gothic"/>
                <a:sym typeface="Century Gothic"/>
              </a:rPr>
              <a:t>17</a:t>
            </a:r>
            <a:endParaRPr kumimoji="0" sz="2000" b="1" i="0" u="none" strike="noStrike" kern="0" cap="none" spc="0" normalizeH="0" baseline="0" noProof="0" dirty="0">
              <a:ln>
                <a:noFill/>
              </a:ln>
              <a:solidFill>
                <a:srgbClr val="000000"/>
              </a:solidFill>
              <a:effectLst/>
              <a:uLnTx/>
              <a:uFillTx/>
              <a:latin typeface="Century Gothic"/>
              <a:ea typeface="Century Gothic"/>
              <a:cs typeface="Century Gothic"/>
              <a:sym typeface="Century Gothic"/>
            </a:endParaRPr>
          </a:p>
        </p:txBody>
      </p:sp>
      <p:sp>
        <p:nvSpPr>
          <p:cNvPr id="2" name="TextBox 1">
            <a:extLst>
              <a:ext uri="{FF2B5EF4-FFF2-40B4-BE49-F238E27FC236}">
                <a16:creationId xmlns:a16="http://schemas.microsoft.com/office/drawing/2014/main" id="{20BF47C0-BAF7-492A-B5EA-31ADA9DC491A}"/>
              </a:ext>
            </a:extLst>
          </p:cNvPr>
          <p:cNvSpPr txBox="1"/>
          <p:nvPr/>
        </p:nvSpPr>
        <p:spPr>
          <a:xfrm>
            <a:off x="3792295" y="1858645"/>
            <a:ext cx="4110733" cy="2800767"/>
          </a:xfrm>
          <a:prstGeom prst="rect">
            <a:avLst/>
          </a:prstGeom>
          <a:noFill/>
        </p:spPr>
        <p:txBody>
          <a:bodyPr wrap="square" rtlCol="0">
            <a:spAutoFit/>
          </a:bodyPr>
          <a:lstStyle/>
          <a:p>
            <a:pPr marL="342900" indent="-342900">
              <a:buAutoNum type="arabicPeriod"/>
            </a:pPr>
            <a:r>
              <a:rPr lang="en-AU" sz="1800" b="1" dirty="0">
                <a:latin typeface="Twinkl" panose="02000000000000000000" pitchFamily="2" charset="0"/>
              </a:rPr>
              <a:t>Daily Review:</a:t>
            </a:r>
            <a:br>
              <a:rPr lang="en-AU" sz="1800" b="1" dirty="0">
                <a:latin typeface="Twinkl" panose="02000000000000000000" pitchFamily="2" charset="0"/>
              </a:rPr>
            </a:br>
            <a:r>
              <a:rPr lang="en-AU" sz="1800" b="1" dirty="0">
                <a:latin typeface="Twinkl" panose="02000000000000000000" pitchFamily="2" charset="0"/>
              </a:rPr>
              <a:t>DNA + Mitosis</a:t>
            </a:r>
          </a:p>
          <a:p>
            <a:pPr marL="342900" indent="-342900">
              <a:buAutoNum type="arabicPeriod"/>
            </a:pPr>
            <a:endParaRPr lang="en-AU" sz="1800" b="1" dirty="0">
              <a:latin typeface="Twinkl" panose="02000000000000000000" pitchFamily="2" charset="0"/>
            </a:endParaRPr>
          </a:p>
          <a:p>
            <a:pPr marL="342900" indent="-342900">
              <a:buAutoNum type="arabicPeriod"/>
            </a:pPr>
            <a:r>
              <a:rPr lang="en-AU" sz="1800" b="1" dirty="0">
                <a:latin typeface="Twinkl" panose="02000000000000000000" pitchFamily="2" charset="0"/>
              </a:rPr>
              <a:t>Meiosis EI</a:t>
            </a:r>
          </a:p>
          <a:p>
            <a:pPr marL="342900" indent="-342900">
              <a:buAutoNum type="arabicPeriod"/>
            </a:pPr>
            <a:endParaRPr lang="en-AU" sz="1800" b="1" dirty="0">
              <a:latin typeface="Twinkl" panose="02000000000000000000" pitchFamily="2" charset="0"/>
            </a:endParaRPr>
          </a:p>
          <a:p>
            <a:pPr marL="342900" indent="-342900">
              <a:buAutoNum type="arabicPeriod"/>
            </a:pPr>
            <a:r>
              <a:rPr lang="en-AU" sz="1800" b="1" dirty="0">
                <a:latin typeface="Twinkl" panose="02000000000000000000" pitchFamily="2" charset="0"/>
              </a:rPr>
              <a:t>Meiosis Video</a:t>
            </a:r>
          </a:p>
          <a:p>
            <a:pPr marL="342900" indent="-342900">
              <a:buAutoNum type="arabicPeriod"/>
            </a:pPr>
            <a:endParaRPr lang="en-AU" sz="1800" b="1" dirty="0">
              <a:latin typeface="Twinkl" panose="02000000000000000000" pitchFamily="2" charset="0"/>
            </a:endParaRPr>
          </a:p>
          <a:p>
            <a:r>
              <a:rPr lang="en-AU" sz="1800" b="1" dirty="0">
                <a:latin typeface="Twinkl" panose="02000000000000000000" pitchFamily="2" charset="0"/>
              </a:rPr>
              <a:t>Remember on Tuesday </a:t>
            </a:r>
            <a:r>
              <a:rPr lang="en-AU" sz="1800" b="1" dirty="0">
                <a:latin typeface="Twinkl" panose="02000000000000000000" pitchFamily="2" charset="0"/>
                <a:sym typeface="Wingdings" panose="05000000000000000000" pitchFamily="2" charset="2"/>
              </a:rPr>
              <a:t> Mini Quiz 1</a:t>
            </a:r>
            <a:br>
              <a:rPr lang="en-AU" sz="1800" b="1" dirty="0">
                <a:latin typeface="Twinkl" panose="02000000000000000000" pitchFamily="2" charset="0"/>
                <a:sym typeface="Wingdings" panose="05000000000000000000" pitchFamily="2" charset="2"/>
              </a:rPr>
            </a:br>
            <a:r>
              <a:rPr lang="en-AU" sz="1800" b="1" dirty="0">
                <a:latin typeface="Twinkl" panose="02000000000000000000" pitchFamily="2" charset="0"/>
                <a:sym typeface="Wingdings" panose="05000000000000000000" pitchFamily="2" charset="2"/>
              </a:rPr>
              <a:t>On DNA + Mitosis + Meiosis (10 Q’s)</a:t>
            </a:r>
            <a:endParaRPr lang="en-AU" sz="1800" b="1" dirty="0">
              <a:latin typeface="Twinkl" panose="02000000000000000000" pitchFamily="2" charset="0"/>
            </a:endParaRPr>
          </a:p>
          <a:p>
            <a:pPr marL="342900" indent="-342900">
              <a:buAutoNum type="arabicPeriod"/>
            </a:pPr>
            <a:endParaRPr lang="en-AU" dirty="0"/>
          </a:p>
        </p:txBody>
      </p:sp>
      <p:pic>
        <p:nvPicPr>
          <p:cNvPr id="1026" name="Picture 2" descr="Divide &amp;amp; Conquer | Funny, cute &amp;amp; nerdy shirts">
            <a:extLst>
              <a:ext uri="{FF2B5EF4-FFF2-40B4-BE49-F238E27FC236}">
                <a16:creationId xmlns:a16="http://schemas.microsoft.com/office/drawing/2014/main" id="{A7606D37-D955-4E6F-9A94-C2DE3EF48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75" y="1067490"/>
            <a:ext cx="2551323" cy="195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99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7" name="TextBox 6">
            <a:extLst>
              <a:ext uri="{FF2B5EF4-FFF2-40B4-BE49-F238E27FC236}">
                <a16:creationId xmlns:a16="http://schemas.microsoft.com/office/drawing/2014/main" id="{90152829-FE44-43C0-B377-138A047393A5}"/>
              </a:ext>
            </a:extLst>
          </p:cNvPr>
          <p:cNvSpPr txBox="1"/>
          <p:nvPr/>
        </p:nvSpPr>
        <p:spPr>
          <a:xfrm>
            <a:off x="2154802" y="746895"/>
            <a:ext cx="5144495" cy="461665"/>
          </a:xfrm>
          <a:prstGeom prst="rect">
            <a:avLst/>
          </a:prstGeom>
          <a:noFill/>
        </p:spPr>
        <p:txBody>
          <a:bodyPr wrap="square">
            <a:spAutoFit/>
          </a:bodyPr>
          <a:lstStyle/>
          <a:p>
            <a:pPr algn="ctr"/>
            <a:r>
              <a:rPr lang="en-AU" sz="2400" b="1" i="0" dirty="0">
                <a:solidFill>
                  <a:srgbClr val="002060"/>
                </a:solidFill>
                <a:effectLst/>
                <a:latin typeface="Open Sans" panose="020B0606030504020204" pitchFamily="34" charset="0"/>
              </a:rPr>
              <a:t>Chromosomes</a:t>
            </a:r>
          </a:p>
        </p:txBody>
      </p:sp>
      <p:sp>
        <p:nvSpPr>
          <p:cNvPr id="9" name="TextBox 8">
            <a:extLst>
              <a:ext uri="{FF2B5EF4-FFF2-40B4-BE49-F238E27FC236}">
                <a16:creationId xmlns:a16="http://schemas.microsoft.com/office/drawing/2014/main" id="{4E8BE3F6-FB12-455D-AD03-8112173C2248}"/>
              </a:ext>
            </a:extLst>
          </p:cNvPr>
          <p:cNvSpPr txBox="1"/>
          <p:nvPr/>
        </p:nvSpPr>
        <p:spPr>
          <a:xfrm>
            <a:off x="557867" y="1208560"/>
            <a:ext cx="3703740" cy="3046988"/>
          </a:xfrm>
          <a:prstGeom prst="rect">
            <a:avLst/>
          </a:prstGeom>
          <a:noFill/>
        </p:spPr>
        <p:txBody>
          <a:bodyPr wrap="square">
            <a:spAutoFit/>
          </a:bodyPr>
          <a:lstStyle/>
          <a:p>
            <a:r>
              <a:rPr lang="en-US" sz="2400" b="0" i="0" dirty="0">
                <a:solidFill>
                  <a:srgbClr val="000000"/>
                </a:solidFill>
                <a:effectLst/>
                <a:latin typeface="Twinkl" panose="02000000000000000000" pitchFamily="2" charset="0"/>
              </a:rPr>
              <a:t>The chromosomes in a pair are the same length and contain copies of the same genes in the same locations. </a:t>
            </a:r>
            <a:br>
              <a:rPr lang="en-US" sz="2400" b="0" i="0" dirty="0">
                <a:solidFill>
                  <a:srgbClr val="000000"/>
                </a:solidFill>
                <a:effectLst/>
                <a:latin typeface="Twinkl" panose="02000000000000000000" pitchFamily="2" charset="0"/>
              </a:rPr>
            </a:br>
            <a:br>
              <a:rPr lang="en-US" sz="2400" b="0" i="0" dirty="0">
                <a:solidFill>
                  <a:srgbClr val="000000"/>
                </a:solidFill>
                <a:effectLst/>
                <a:latin typeface="Twinkl" panose="02000000000000000000" pitchFamily="2" charset="0"/>
              </a:rPr>
            </a:br>
            <a:r>
              <a:rPr lang="en-US" sz="2400" b="0" i="0" dirty="0">
                <a:solidFill>
                  <a:srgbClr val="000000"/>
                </a:solidFill>
                <a:effectLst/>
                <a:latin typeface="Twinkl" panose="02000000000000000000" pitchFamily="2" charset="0"/>
              </a:rPr>
              <a:t>They are described as </a:t>
            </a:r>
            <a:r>
              <a:rPr lang="en-US" sz="2400" b="1" i="0" dirty="0">
                <a:solidFill>
                  <a:srgbClr val="000000"/>
                </a:solidFill>
                <a:effectLst/>
                <a:latin typeface="Twinkl" panose="02000000000000000000" pitchFamily="2" charset="0"/>
              </a:rPr>
              <a:t>homologous.</a:t>
            </a:r>
          </a:p>
        </p:txBody>
      </p:sp>
      <p:pic>
        <p:nvPicPr>
          <p:cNvPr id="3" name="Picture 2">
            <a:extLst>
              <a:ext uri="{FF2B5EF4-FFF2-40B4-BE49-F238E27FC236}">
                <a16:creationId xmlns:a16="http://schemas.microsoft.com/office/drawing/2014/main" id="{52200AFC-6B69-4B32-BA06-39E5368750A6}"/>
              </a:ext>
            </a:extLst>
          </p:cNvPr>
          <p:cNvPicPr>
            <a:picLocks noChangeAspect="1"/>
          </p:cNvPicPr>
          <p:nvPr/>
        </p:nvPicPr>
        <p:blipFill>
          <a:blip r:embed="rId3"/>
          <a:stretch>
            <a:fillRect/>
          </a:stretch>
        </p:blipFill>
        <p:spPr>
          <a:xfrm>
            <a:off x="4261607" y="1519456"/>
            <a:ext cx="4940481" cy="2817651"/>
          </a:xfrm>
          <a:prstGeom prst="rect">
            <a:avLst/>
          </a:prstGeom>
        </p:spPr>
      </p:pic>
      <p:sp>
        <p:nvSpPr>
          <p:cNvPr id="8" name="TextBox 7">
            <a:extLst>
              <a:ext uri="{FF2B5EF4-FFF2-40B4-BE49-F238E27FC236}">
                <a16:creationId xmlns:a16="http://schemas.microsoft.com/office/drawing/2014/main" id="{6C5A4AD7-B861-4DDF-9C8E-342A43B4515C}"/>
              </a:ext>
            </a:extLst>
          </p:cNvPr>
          <p:cNvSpPr txBox="1"/>
          <p:nvPr/>
        </p:nvSpPr>
        <p:spPr>
          <a:xfrm>
            <a:off x="2969702" y="4337107"/>
            <a:ext cx="6174297" cy="738664"/>
          </a:xfrm>
          <a:prstGeom prst="rect">
            <a:avLst/>
          </a:prstGeom>
          <a:noFill/>
        </p:spPr>
        <p:txBody>
          <a:bodyPr wrap="square">
            <a:spAutoFit/>
          </a:bodyPr>
          <a:lstStyle/>
          <a:p>
            <a:pPr algn="ctr"/>
            <a:r>
              <a:rPr lang="en-US" dirty="0">
                <a:latin typeface="Twinkl" panose="02000000000000000000" pitchFamily="2" charset="0"/>
              </a:rPr>
              <a:t>E</a:t>
            </a:r>
            <a:r>
              <a:rPr lang="en-US" b="0" dirty="0">
                <a:solidFill>
                  <a:srgbClr val="000000"/>
                </a:solidFill>
                <a:effectLst/>
                <a:latin typeface="Twinkl" panose="02000000000000000000" pitchFamily="2" charset="0"/>
              </a:rPr>
              <a:t>ye colour is largely determined by a group of genes on chromosome 15. </a:t>
            </a:r>
            <a:br>
              <a:rPr lang="en-US" dirty="0">
                <a:latin typeface="Twinkl" panose="02000000000000000000" pitchFamily="2" charset="0"/>
              </a:rPr>
            </a:br>
            <a:r>
              <a:rPr lang="en-US" b="0" dirty="0">
                <a:solidFill>
                  <a:srgbClr val="000000"/>
                </a:solidFill>
                <a:effectLst/>
                <a:latin typeface="Twinkl" panose="02000000000000000000" pitchFamily="2" charset="0"/>
              </a:rPr>
              <a:t>A person's eye </a:t>
            </a:r>
            <a:r>
              <a:rPr lang="en-AU" b="0" dirty="0">
                <a:solidFill>
                  <a:srgbClr val="000000"/>
                </a:solidFill>
                <a:effectLst/>
                <a:latin typeface="Twinkl" panose="02000000000000000000" pitchFamily="2" charset="0"/>
              </a:rPr>
              <a:t>colour</a:t>
            </a:r>
            <a:r>
              <a:rPr lang="en-US" b="0" dirty="0">
                <a:solidFill>
                  <a:srgbClr val="000000"/>
                </a:solidFill>
                <a:effectLst/>
                <a:latin typeface="Twinkl" panose="02000000000000000000" pitchFamily="2" charset="0"/>
              </a:rPr>
              <a:t> depends on which versions of the "eye colour genes" they have inherited from their mother and father.</a:t>
            </a:r>
            <a:endParaRPr lang="en-AU" dirty="0">
              <a:latin typeface="Twinkl" panose="02000000000000000000" pitchFamily="2" charset="0"/>
            </a:endParaRPr>
          </a:p>
        </p:txBody>
      </p:sp>
    </p:spTree>
    <p:extLst>
      <p:ext uri="{BB962C8B-B14F-4D97-AF65-F5344CB8AC3E}">
        <p14:creationId xmlns:p14="http://schemas.microsoft.com/office/powerpoint/2010/main" val="77018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E61EFF8-341E-48F3-9901-880866DFF218}"/>
              </a:ext>
            </a:extLst>
          </p:cNvPr>
          <p:cNvGrpSpPr/>
          <p:nvPr/>
        </p:nvGrpSpPr>
        <p:grpSpPr>
          <a:xfrm>
            <a:off x="6961180" y="32659"/>
            <a:ext cx="1655100" cy="581039"/>
            <a:chOff x="1480141" y="2420104"/>
            <a:chExt cx="2206800" cy="774718"/>
          </a:xfrm>
        </p:grpSpPr>
        <p:sp>
          <p:nvSpPr>
            <p:cNvPr id="13" name="TextBox 12">
              <a:extLst>
                <a:ext uri="{FF2B5EF4-FFF2-40B4-BE49-F238E27FC236}">
                  <a16:creationId xmlns:a16="http://schemas.microsoft.com/office/drawing/2014/main" id="{E592133B-4338-4186-9035-EA31FC35780D}"/>
                </a:ext>
              </a:extLst>
            </p:cNvPr>
            <p:cNvSpPr txBox="1"/>
            <p:nvPr/>
          </p:nvSpPr>
          <p:spPr>
            <a:xfrm>
              <a:off x="1480141" y="2733157"/>
              <a:ext cx="2206800" cy="461665"/>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rgbClr val="EBF7FF"/>
            </a:solidFill>
            <a:ln w="9525">
              <a:solidFill>
                <a:srgbClr val="034785"/>
              </a:solidFill>
            </a:ln>
          </p:spPr>
          <p:txBody>
            <a:bodyPr wrap="square" rtlCol="0" anchor="t" anchorCtr="0">
              <a:spAutoFit/>
            </a:bodyPr>
            <a:lstStyle/>
            <a:p>
              <a:pPr defTabSz="685800">
                <a:buClrTx/>
                <a:defRPr/>
              </a:pPr>
              <a:r>
                <a:rPr lang="en-US" sz="825" dirty="0">
                  <a:solidFill>
                    <a:srgbClr val="434343"/>
                  </a:solidFill>
                  <a:latin typeface="Verdana" panose="020B0604030504040204" pitchFamily="34" charset="0"/>
                  <a:cs typeface="Futura Medium" panose="020B0602020204020303" pitchFamily="34" charset="-79"/>
                </a:rPr>
                <a:t>Active tracking, choral reading</a:t>
              </a:r>
            </a:p>
          </p:txBody>
        </p:sp>
        <p:sp>
          <p:nvSpPr>
            <p:cNvPr id="14" name="TextBox 13">
              <a:extLst>
                <a:ext uri="{FF2B5EF4-FFF2-40B4-BE49-F238E27FC236}">
                  <a16:creationId xmlns:a16="http://schemas.microsoft.com/office/drawing/2014/main" id="{48F07032-420C-428E-AE98-B49B6A5BDF5D}"/>
                </a:ext>
              </a:extLst>
            </p:cNvPr>
            <p:cNvSpPr txBox="1">
              <a:spLocks noChangeAspect="1"/>
            </p:cNvSpPr>
            <p:nvPr/>
          </p:nvSpPr>
          <p:spPr>
            <a:xfrm>
              <a:off x="1480141" y="2420104"/>
              <a:ext cx="2206800" cy="311968"/>
            </a:xfrm>
            <a:prstGeom prst="round2SameRect">
              <a:avLst/>
            </a:prstGeom>
            <a:solidFill>
              <a:srgbClr val="034785"/>
            </a:solidFill>
            <a:ln w="9525">
              <a:solidFill>
                <a:srgbClr val="034785"/>
              </a:solidFill>
            </a:ln>
          </p:spPr>
          <p:txBody>
            <a:bodyPr wrap="square" rtlCol="0" anchor="ctr" anchorCtr="0">
              <a:normAutofit fontScale="92500" lnSpcReduction="10000"/>
            </a:bodyPr>
            <a:lstStyle/>
            <a:p>
              <a:pPr defTabSz="685800">
                <a:buClrTx/>
                <a:defRPr/>
              </a:pPr>
              <a:r>
                <a:rPr lang="en-US" sz="975" dirty="0">
                  <a:solidFill>
                    <a:prstClr val="white">
                      <a:lumMod val="95000"/>
                    </a:prstClr>
                  </a:solidFill>
                  <a:latin typeface="Arial Rounded MT Bold"/>
                  <a:cs typeface="Futura Medium" panose="020B0602020204020303" pitchFamily="34" charset="-79"/>
                </a:rPr>
                <a:t>Teacher Cue</a:t>
              </a:r>
            </a:p>
          </p:txBody>
        </p:sp>
      </p:grpSp>
      <p:sp>
        <p:nvSpPr>
          <p:cNvPr id="5" name="TextBox 4">
            <a:extLst>
              <a:ext uri="{FF2B5EF4-FFF2-40B4-BE49-F238E27FC236}">
                <a16:creationId xmlns:a16="http://schemas.microsoft.com/office/drawing/2014/main" id="{F2F97617-A0CB-4C22-9C99-381E6BE01B5D}"/>
              </a:ext>
            </a:extLst>
          </p:cNvPr>
          <p:cNvSpPr txBox="1"/>
          <p:nvPr/>
        </p:nvSpPr>
        <p:spPr>
          <a:xfrm>
            <a:off x="186656" y="590611"/>
            <a:ext cx="8429624" cy="2908489"/>
          </a:xfrm>
          <a:prstGeom prst="rect">
            <a:avLst/>
          </a:prstGeom>
          <a:noFill/>
        </p:spPr>
        <p:txBody>
          <a:bodyPr wrap="square" rtlCol="0">
            <a:spAutoFit/>
          </a:bodyPr>
          <a:lstStyle/>
          <a:p>
            <a:r>
              <a:rPr lang="en-US" sz="2100" dirty="0">
                <a:latin typeface="Twinkl" panose="02000000000000000000" pitchFamily="2" charset="0"/>
              </a:rPr>
              <a:t>Cells can vary in the number of chromosomes they have:</a:t>
            </a:r>
          </a:p>
          <a:p>
            <a:endParaRPr lang="en-US" sz="2700" dirty="0">
              <a:latin typeface="Twinkl" panose="02000000000000000000" pitchFamily="2" charset="0"/>
            </a:endParaRPr>
          </a:p>
          <a:p>
            <a:r>
              <a:rPr lang="en-US" sz="2700" b="1" dirty="0">
                <a:latin typeface="Twinkl" panose="02000000000000000000" pitchFamily="2" charset="0"/>
              </a:rPr>
              <a:t>Diploid Cells </a:t>
            </a:r>
            <a:r>
              <a:rPr lang="en-US" sz="2700" dirty="0">
                <a:latin typeface="Twinkl" panose="02000000000000000000" pitchFamily="2" charset="0"/>
              </a:rPr>
              <a:t>(Created from </a:t>
            </a:r>
            <a:r>
              <a:rPr lang="en-US" sz="2700" u="sng" dirty="0">
                <a:latin typeface="Twinkl" panose="02000000000000000000" pitchFamily="2" charset="0"/>
              </a:rPr>
              <a:t>Mitosis</a:t>
            </a:r>
            <a:r>
              <a:rPr lang="en-US" sz="2700" dirty="0">
                <a:latin typeface="Twinkl" panose="02000000000000000000" pitchFamily="2" charset="0"/>
              </a:rPr>
              <a:t>)</a:t>
            </a:r>
            <a:r>
              <a:rPr lang="en-US" sz="2700" b="1" dirty="0">
                <a:latin typeface="Twinkl" panose="02000000000000000000" pitchFamily="2" charset="0"/>
              </a:rPr>
              <a:t>: </a:t>
            </a:r>
          </a:p>
          <a:p>
            <a:pPr marL="428625" indent="-428625">
              <a:buFont typeface="Arial" panose="020B0604020202020204" pitchFamily="34" charset="0"/>
              <a:buChar char="•"/>
            </a:pPr>
            <a:r>
              <a:rPr lang="en-US" sz="2700" dirty="0">
                <a:latin typeface="Twinkl" panose="02000000000000000000" pitchFamily="2" charset="0"/>
              </a:rPr>
              <a:t>A cell that contains two copies of each chromosome </a:t>
            </a:r>
          </a:p>
          <a:p>
            <a:pPr marL="428625" indent="-428625">
              <a:buFont typeface="Arial" panose="020B0604020202020204" pitchFamily="34" charset="0"/>
              <a:buChar char="•"/>
            </a:pPr>
            <a:r>
              <a:rPr lang="en-US" sz="2700" dirty="0">
                <a:latin typeface="Twinkl" panose="02000000000000000000" pitchFamily="2" charset="0"/>
              </a:rPr>
              <a:t>One copy from each parent</a:t>
            </a:r>
          </a:p>
          <a:p>
            <a:pPr marL="428625" indent="-428625">
              <a:buFont typeface="Arial" panose="020B0604020202020204" pitchFamily="34" charset="0"/>
              <a:buChar char="•"/>
            </a:pPr>
            <a:r>
              <a:rPr lang="en-US" sz="2700" dirty="0">
                <a:latin typeface="Twinkl" panose="02000000000000000000" pitchFamily="2" charset="0"/>
              </a:rPr>
              <a:t>All cells except sex cells are diploid</a:t>
            </a:r>
          </a:p>
        </p:txBody>
      </p:sp>
      <p:sp>
        <p:nvSpPr>
          <p:cNvPr id="6" name="TextBox 5">
            <a:extLst>
              <a:ext uri="{FF2B5EF4-FFF2-40B4-BE49-F238E27FC236}">
                <a16:creationId xmlns:a16="http://schemas.microsoft.com/office/drawing/2014/main" id="{B4EBBBEB-9A85-4176-B6E6-51C0911FEB20}"/>
              </a:ext>
            </a:extLst>
          </p:cNvPr>
          <p:cNvSpPr txBox="1"/>
          <p:nvPr/>
        </p:nvSpPr>
        <p:spPr>
          <a:xfrm>
            <a:off x="1469571" y="73479"/>
            <a:ext cx="1877437" cy="415498"/>
          </a:xfrm>
          <a:prstGeom prst="rect">
            <a:avLst/>
          </a:prstGeom>
          <a:noFill/>
        </p:spPr>
        <p:txBody>
          <a:bodyPr wrap="none" rtlCol="0">
            <a:spAutoFit/>
          </a:bodyPr>
          <a:lstStyle/>
          <a:p>
            <a:r>
              <a:rPr lang="en-US" sz="2100" b="1" u="sng" dirty="0">
                <a:latin typeface="Twinkl" panose="02000000000000000000" pitchFamily="2" charset="0"/>
              </a:rPr>
              <a:t>Chromosomes</a:t>
            </a:r>
            <a:endParaRPr lang="en-AU" sz="2100" b="1" u="sng" dirty="0">
              <a:latin typeface="Twinkl" panose="02000000000000000000" pitchFamily="2" charset="0"/>
            </a:endParaRPr>
          </a:p>
        </p:txBody>
      </p:sp>
      <p:pic>
        <p:nvPicPr>
          <p:cNvPr id="6146" name="Picture 2" descr="Diploid versus Haploid | BioNinja">
            <a:extLst>
              <a:ext uri="{FF2B5EF4-FFF2-40B4-BE49-F238E27FC236}">
                <a16:creationId xmlns:a16="http://schemas.microsoft.com/office/drawing/2014/main" id="{151CF597-F7A9-45D2-BD10-0BC958456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311" y="3405409"/>
            <a:ext cx="3186462" cy="1606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454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E61EFF8-341E-48F3-9901-880866DFF218}"/>
              </a:ext>
            </a:extLst>
          </p:cNvPr>
          <p:cNvGrpSpPr/>
          <p:nvPr/>
        </p:nvGrpSpPr>
        <p:grpSpPr>
          <a:xfrm>
            <a:off x="6961180" y="32659"/>
            <a:ext cx="1655100" cy="581039"/>
            <a:chOff x="1480141" y="2420104"/>
            <a:chExt cx="2206800" cy="774718"/>
          </a:xfrm>
        </p:grpSpPr>
        <p:sp>
          <p:nvSpPr>
            <p:cNvPr id="13" name="TextBox 12">
              <a:extLst>
                <a:ext uri="{FF2B5EF4-FFF2-40B4-BE49-F238E27FC236}">
                  <a16:creationId xmlns:a16="http://schemas.microsoft.com/office/drawing/2014/main" id="{E592133B-4338-4186-9035-EA31FC35780D}"/>
                </a:ext>
              </a:extLst>
            </p:cNvPr>
            <p:cNvSpPr txBox="1"/>
            <p:nvPr/>
          </p:nvSpPr>
          <p:spPr>
            <a:xfrm>
              <a:off x="1480141" y="2733157"/>
              <a:ext cx="2206800" cy="461665"/>
            </a:xfrm>
            <a:custGeom>
              <a:avLst/>
              <a:gdLst>
                <a:gd name="connsiteX0" fmla="*/ 0 w 2203768"/>
                <a:gd name="connsiteY0" fmla="*/ 53917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8" fmla="*/ 0 w 2203768"/>
                <a:gd name="connsiteY8" fmla="*/ 53917 h 323493"/>
                <a:gd name="connsiteX0" fmla="*/ 0 w 2203768"/>
                <a:gd name="connsiteY0" fmla="*/ 269576 h 323493"/>
                <a:gd name="connsiteX1" fmla="*/ 53917 w 2203768"/>
                <a:gd name="connsiteY1" fmla="*/ 0 h 323493"/>
                <a:gd name="connsiteX2" fmla="*/ 2149851 w 2203768"/>
                <a:gd name="connsiteY2" fmla="*/ 0 h 323493"/>
                <a:gd name="connsiteX3" fmla="*/ 2203768 w 2203768"/>
                <a:gd name="connsiteY3" fmla="*/ 53917 h 323493"/>
                <a:gd name="connsiteX4" fmla="*/ 2203768 w 2203768"/>
                <a:gd name="connsiteY4" fmla="*/ 269576 h 323493"/>
                <a:gd name="connsiteX5" fmla="*/ 2149851 w 2203768"/>
                <a:gd name="connsiteY5" fmla="*/ 323493 h 323493"/>
                <a:gd name="connsiteX6" fmla="*/ 53917 w 2203768"/>
                <a:gd name="connsiteY6" fmla="*/ 323493 h 323493"/>
                <a:gd name="connsiteX7" fmla="*/ 0 w 2203768"/>
                <a:gd name="connsiteY7" fmla="*/ 269576 h 323493"/>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56722 h 326298"/>
                <a:gd name="connsiteX4" fmla="*/ 2203768 w 2203768"/>
                <a:gd name="connsiteY4" fmla="*/ 272381 h 326298"/>
                <a:gd name="connsiteX5" fmla="*/ 2149851 w 2203768"/>
                <a:gd name="connsiteY5" fmla="*/ 326298 h 326298"/>
                <a:gd name="connsiteX6" fmla="*/ 53917 w 2203768"/>
                <a:gd name="connsiteY6" fmla="*/ 326298 h 326298"/>
                <a:gd name="connsiteX7" fmla="*/ 0 w 2203768"/>
                <a:gd name="connsiteY7" fmla="*/ 272381 h 326298"/>
                <a:gd name="connsiteX0" fmla="*/ 0 w 2328302"/>
                <a:gd name="connsiteY0" fmla="*/ 272381 h 326298"/>
                <a:gd name="connsiteX1" fmla="*/ 624 w 2328302"/>
                <a:gd name="connsiteY1" fmla="*/ 0 h 326298"/>
                <a:gd name="connsiteX2" fmla="*/ 2149851 w 2328302"/>
                <a:gd name="connsiteY2" fmla="*/ 2805 h 326298"/>
                <a:gd name="connsiteX3" fmla="*/ 2203768 w 2328302"/>
                <a:gd name="connsiteY3" fmla="*/ 272381 h 326298"/>
                <a:gd name="connsiteX4" fmla="*/ 2149851 w 2328302"/>
                <a:gd name="connsiteY4" fmla="*/ 326298 h 326298"/>
                <a:gd name="connsiteX5" fmla="*/ 53917 w 2328302"/>
                <a:gd name="connsiteY5" fmla="*/ 326298 h 326298"/>
                <a:gd name="connsiteX6" fmla="*/ 0 w 2328302"/>
                <a:gd name="connsiteY6" fmla="*/ 272381 h 326298"/>
                <a:gd name="connsiteX0" fmla="*/ 0 w 2203768"/>
                <a:gd name="connsiteY0" fmla="*/ 272381 h 326298"/>
                <a:gd name="connsiteX1" fmla="*/ 624 w 2203768"/>
                <a:gd name="connsiteY1" fmla="*/ 0 h 326298"/>
                <a:gd name="connsiteX2" fmla="*/ 2149851 w 2203768"/>
                <a:gd name="connsiteY2" fmla="*/ 2805 h 326298"/>
                <a:gd name="connsiteX3" fmla="*/ 2203768 w 2203768"/>
                <a:gd name="connsiteY3" fmla="*/ 272381 h 326298"/>
                <a:gd name="connsiteX4" fmla="*/ 2149851 w 2203768"/>
                <a:gd name="connsiteY4" fmla="*/ 326298 h 326298"/>
                <a:gd name="connsiteX5" fmla="*/ 53917 w 2203768"/>
                <a:gd name="connsiteY5" fmla="*/ 326298 h 326298"/>
                <a:gd name="connsiteX6" fmla="*/ 0 w 2203768"/>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8754"/>
                <a:gd name="connsiteY0" fmla="*/ 272381 h 326298"/>
                <a:gd name="connsiteX1" fmla="*/ 624 w 2208754"/>
                <a:gd name="connsiteY1" fmla="*/ 0 h 326298"/>
                <a:gd name="connsiteX2" fmla="*/ 2208754 w 2208754"/>
                <a:gd name="connsiteY2" fmla="*/ 2805 h 326298"/>
                <a:gd name="connsiteX3" fmla="*/ 2203768 w 2208754"/>
                <a:gd name="connsiteY3" fmla="*/ 272381 h 326298"/>
                <a:gd name="connsiteX4" fmla="*/ 2149851 w 2208754"/>
                <a:gd name="connsiteY4" fmla="*/ 326298 h 326298"/>
                <a:gd name="connsiteX5" fmla="*/ 53917 w 2208754"/>
                <a:gd name="connsiteY5" fmla="*/ 326298 h 326298"/>
                <a:gd name="connsiteX6" fmla="*/ 0 w 2208754"/>
                <a:gd name="connsiteY6" fmla="*/ 272381 h 326298"/>
                <a:gd name="connsiteX0" fmla="*/ 0 w 2205949"/>
                <a:gd name="connsiteY0" fmla="*/ 272381 h 326298"/>
                <a:gd name="connsiteX1" fmla="*/ 624 w 2205949"/>
                <a:gd name="connsiteY1" fmla="*/ 0 h 326298"/>
                <a:gd name="connsiteX2" fmla="*/ 2205949 w 2205949"/>
                <a:gd name="connsiteY2" fmla="*/ 5610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2381 h 326298"/>
                <a:gd name="connsiteX1" fmla="*/ 624 w 2205949"/>
                <a:gd name="connsiteY1" fmla="*/ 0 h 326298"/>
                <a:gd name="connsiteX2" fmla="*/ 2205949 w 2205949"/>
                <a:gd name="connsiteY2" fmla="*/ 2805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 name="connsiteX0" fmla="*/ 0 w 2205949"/>
                <a:gd name="connsiteY0" fmla="*/ 275185 h 329102"/>
                <a:gd name="connsiteX1" fmla="*/ 624 w 2205949"/>
                <a:gd name="connsiteY1" fmla="*/ 2804 h 329102"/>
                <a:gd name="connsiteX2" fmla="*/ 2205949 w 2205949"/>
                <a:gd name="connsiteY2" fmla="*/ 0 h 329102"/>
                <a:gd name="connsiteX3" fmla="*/ 2203768 w 2205949"/>
                <a:gd name="connsiteY3" fmla="*/ 275185 h 329102"/>
                <a:gd name="connsiteX4" fmla="*/ 2149851 w 2205949"/>
                <a:gd name="connsiteY4" fmla="*/ 329102 h 329102"/>
                <a:gd name="connsiteX5" fmla="*/ 53917 w 2205949"/>
                <a:gd name="connsiteY5" fmla="*/ 329102 h 329102"/>
                <a:gd name="connsiteX6" fmla="*/ 0 w 2205949"/>
                <a:gd name="connsiteY6" fmla="*/ 275185 h 329102"/>
                <a:gd name="connsiteX0" fmla="*/ 0 w 2205949"/>
                <a:gd name="connsiteY0" fmla="*/ 272381 h 326298"/>
                <a:gd name="connsiteX1" fmla="*/ 624 w 2205949"/>
                <a:gd name="connsiteY1" fmla="*/ 0 h 326298"/>
                <a:gd name="connsiteX2" fmla="*/ 2205949 w 2205949"/>
                <a:gd name="connsiteY2" fmla="*/ 1 h 326298"/>
                <a:gd name="connsiteX3" fmla="*/ 2203768 w 2205949"/>
                <a:gd name="connsiteY3" fmla="*/ 272381 h 326298"/>
                <a:gd name="connsiteX4" fmla="*/ 2149851 w 2205949"/>
                <a:gd name="connsiteY4" fmla="*/ 326298 h 326298"/>
                <a:gd name="connsiteX5" fmla="*/ 53917 w 2205949"/>
                <a:gd name="connsiteY5" fmla="*/ 326298 h 326298"/>
                <a:gd name="connsiteX6" fmla="*/ 0 w 2205949"/>
                <a:gd name="connsiteY6" fmla="*/ 272381 h 32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949" h="326298">
                  <a:moveTo>
                    <a:pt x="0" y="272381"/>
                  </a:moveTo>
                  <a:lnTo>
                    <a:pt x="624" y="0"/>
                  </a:lnTo>
                  <a:lnTo>
                    <a:pt x="2205949" y="1"/>
                  </a:lnTo>
                  <a:cubicBezTo>
                    <a:pt x="2205697" y="194058"/>
                    <a:pt x="2203768" y="218466"/>
                    <a:pt x="2203768" y="272381"/>
                  </a:cubicBezTo>
                  <a:cubicBezTo>
                    <a:pt x="2203768" y="302159"/>
                    <a:pt x="2179629" y="326298"/>
                    <a:pt x="2149851" y="326298"/>
                  </a:cubicBezTo>
                  <a:lnTo>
                    <a:pt x="53917" y="326298"/>
                  </a:lnTo>
                  <a:cubicBezTo>
                    <a:pt x="24139" y="326298"/>
                    <a:pt x="0" y="302159"/>
                    <a:pt x="0" y="272381"/>
                  </a:cubicBezTo>
                  <a:close/>
                </a:path>
              </a:pathLst>
            </a:custGeom>
            <a:solidFill>
              <a:srgbClr val="EBF7FF"/>
            </a:solidFill>
            <a:ln w="9525">
              <a:solidFill>
                <a:srgbClr val="034785"/>
              </a:solidFill>
            </a:ln>
          </p:spPr>
          <p:txBody>
            <a:bodyPr wrap="square" rtlCol="0" anchor="t" anchorCtr="0">
              <a:spAutoFit/>
            </a:bodyPr>
            <a:lstStyle/>
            <a:p>
              <a:pPr defTabSz="685800">
                <a:buClrTx/>
                <a:defRPr/>
              </a:pPr>
              <a:r>
                <a:rPr lang="en-US" sz="825" dirty="0">
                  <a:solidFill>
                    <a:srgbClr val="434343"/>
                  </a:solidFill>
                  <a:latin typeface="Verdana" panose="020B0604030504040204" pitchFamily="34" charset="0"/>
                  <a:cs typeface="Futura Medium" panose="020B0602020204020303" pitchFamily="34" charset="-79"/>
                </a:rPr>
                <a:t>Active tracking, choral reading</a:t>
              </a:r>
            </a:p>
          </p:txBody>
        </p:sp>
        <p:sp>
          <p:nvSpPr>
            <p:cNvPr id="14" name="TextBox 13">
              <a:extLst>
                <a:ext uri="{FF2B5EF4-FFF2-40B4-BE49-F238E27FC236}">
                  <a16:creationId xmlns:a16="http://schemas.microsoft.com/office/drawing/2014/main" id="{48F07032-420C-428E-AE98-B49B6A5BDF5D}"/>
                </a:ext>
              </a:extLst>
            </p:cNvPr>
            <p:cNvSpPr txBox="1">
              <a:spLocks noChangeAspect="1"/>
            </p:cNvSpPr>
            <p:nvPr/>
          </p:nvSpPr>
          <p:spPr>
            <a:xfrm>
              <a:off x="1480141" y="2420104"/>
              <a:ext cx="2206800" cy="311968"/>
            </a:xfrm>
            <a:prstGeom prst="round2SameRect">
              <a:avLst/>
            </a:prstGeom>
            <a:solidFill>
              <a:srgbClr val="034785"/>
            </a:solidFill>
            <a:ln w="9525">
              <a:solidFill>
                <a:srgbClr val="034785"/>
              </a:solidFill>
            </a:ln>
          </p:spPr>
          <p:txBody>
            <a:bodyPr wrap="square" rtlCol="0" anchor="ctr" anchorCtr="0">
              <a:normAutofit fontScale="92500" lnSpcReduction="10000"/>
            </a:bodyPr>
            <a:lstStyle/>
            <a:p>
              <a:pPr defTabSz="685800">
                <a:buClrTx/>
                <a:defRPr/>
              </a:pPr>
              <a:r>
                <a:rPr lang="en-US" sz="975" dirty="0">
                  <a:solidFill>
                    <a:prstClr val="white">
                      <a:lumMod val="95000"/>
                    </a:prstClr>
                  </a:solidFill>
                  <a:latin typeface="Arial Rounded MT Bold"/>
                  <a:cs typeface="Futura Medium" panose="020B0602020204020303" pitchFamily="34" charset="-79"/>
                </a:rPr>
                <a:t>Teacher Cue</a:t>
              </a:r>
            </a:p>
          </p:txBody>
        </p:sp>
      </p:grpSp>
      <p:sp>
        <p:nvSpPr>
          <p:cNvPr id="5" name="TextBox 4">
            <a:extLst>
              <a:ext uri="{FF2B5EF4-FFF2-40B4-BE49-F238E27FC236}">
                <a16:creationId xmlns:a16="http://schemas.microsoft.com/office/drawing/2014/main" id="{F2F97617-A0CB-4C22-9C99-381E6BE01B5D}"/>
              </a:ext>
            </a:extLst>
          </p:cNvPr>
          <p:cNvSpPr txBox="1"/>
          <p:nvPr/>
        </p:nvSpPr>
        <p:spPr>
          <a:xfrm>
            <a:off x="186656" y="590612"/>
            <a:ext cx="8429624" cy="2077492"/>
          </a:xfrm>
          <a:prstGeom prst="rect">
            <a:avLst/>
          </a:prstGeom>
          <a:noFill/>
        </p:spPr>
        <p:txBody>
          <a:bodyPr wrap="square" rtlCol="0">
            <a:spAutoFit/>
          </a:bodyPr>
          <a:lstStyle/>
          <a:p>
            <a:r>
              <a:rPr lang="en-US" sz="2100" dirty="0">
                <a:latin typeface="Twinkl" panose="02000000000000000000" pitchFamily="2" charset="0"/>
              </a:rPr>
              <a:t>Cells can vary in the number of chromosomes they have:</a:t>
            </a:r>
          </a:p>
          <a:p>
            <a:endParaRPr lang="en-US" sz="2700" dirty="0">
              <a:latin typeface="Twinkl" panose="02000000000000000000" pitchFamily="2" charset="0"/>
            </a:endParaRPr>
          </a:p>
          <a:p>
            <a:r>
              <a:rPr lang="en-US" sz="2700" b="1" dirty="0">
                <a:latin typeface="Twinkl" panose="02000000000000000000" pitchFamily="2" charset="0"/>
              </a:rPr>
              <a:t>Haploid Cells </a:t>
            </a:r>
            <a:r>
              <a:rPr lang="en-US" sz="2700" dirty="0">
                <a:latin typeface="Twinkl" panose="02000000000000000000" pitchFamily="2" charset="0"/>
              </a:rPr>
              <a:t>(Created from </a:t>
            </a:r>
            <a:r>
              <a:rPr lang="en-US" sz="2700" u="sng" dirty="0">
                <a:latin typeface="Twinkl" panose="02000000000000000000" pitchFamily="2" charset="0"/>
              </a:rPr>
              <a:t>Meiosis</a:t>
            </a:r>
            <a:r>
              <a:rPr lang="en-US" sz="2700" dirty="0">
                <a:latin typeface="Twinkl" panose="02000000000000000000" pitchFamily="2" charset="0"/>
              </a:rPr>
              <a:t>)</a:t>
            </a:r>
            <a:r>
              <a:rPr lang="en-US" sz="2700" b="1" dirty="0">
                <a:latin typeface="Twinkl" panose="02000000000000000000" pitchFamily="2" charset="0"/>
              </a:rPr>
              <a:t>: </a:t>
            </a:r>
          </a:p>
          <a:p>
            <a:pPr marL="428625" indent="-428625">
              <a:buFont typeface="Arial" panose="020B0604020202020204" pitchFamily="34" charset="0"/>
              <a:buChar char="•"/>
            </a:pPr>
            <a:r>
              <a:rPr lang="en-US" sz="2700" dirty="0">
                <a:latin typeface="Twinkl" panose="02000000000000000000" pitchFamily="2" charset="0"/>
              </a:rPr>
              <a:t>A cell that contains one copy of each chromosome </a:t>
            </a:r>
          </a:p>
          <a:p>
            <a:pPr marL="428625" indent="-428625">
              <a:buFont typeface="Arial" panose="020B0604020202020204" pitchFamily="34" charset="0"/>
              <a:buChar char="•"/>
            </a:pPr>
            <a:r>
              <a:rPr lang="en-US" sz="2700" dirty="0">
                <a:latin typeface="Twinkl" panose="02000000000000000000" pitchFamily="2" charset="0"/>
              </a:rPr>
              <a:t>Gametes only (sperm and egg cells)</a:t>
            </a:r>
          </a:p>
        </p:txBody>
      </p:sp>
      <p:sp>
        <p:nvSpPr>
          <p:cNvPr id="6" name="TextBox 5">
            <a:extLst>
              <a:ext uri="{FF2B5EF4-FFF2-40B4-BE49-F238E27FC236}">
                <a16:creationId xmlns:a16="http://schemas.microsoft.com/office/drawing/2014/main" id="{B4EBBBEB-9A85-4176-B6E6-51C0911FEB20}"/>
              </a:ext>
            </a:extLst>
          </p:cNvPr>
          <p:cNvSpPr txBox="1"/>
          <p:nvPr/>
        </p:nvSpPr>
        <p:spPr>
          <a:xfrm>
            <a:off x="1469571" y="73479"/>
            <a:ext cx="1877437" cy="415498"/>
          </a:xfrm>
          <a:prstGeom prst="rect">
            <a:avLst/>
          </a:prstGeom>
          <a:noFill/>
        </p:spPr>
        <p:txBody>
          <a:bodyPr wrap="none" rtlCol="0">
            <a:spAutoFit/>
          </a:bodyPr>
          <a:lstStyle/>
          <a:p>
            <a:r>
              <a:rPr lang="en-US" sz="2100" b="1" u="sng" dirty="0">
                <a:latin typeface="Twinkl" panose="02000000000000000000" pitchFamily="2" charset="0"/>
              </a:rPr>
              <a:t>Chromosomes</a:t>
            </a:r>
            <a:endParaRPr lang="en-AU" sz="2100" b="1" u="sng" dirty="0">
              <a:latin typeface="Twinkl" panose="02000000000000000000" pitchFamily="2" charset="0"/>
            </a:endParaRPr>
          </a:p>
        </p:txBody>
      </p:sp>
      <p:pic>
        <p:nvPicPr>
          <p:cNvPr id="6146" name="Picture 2" descr="Diploid versus Haploid | BioNinja">
            <a:extLst>
              <a:ext uri="{FF2B5EF4-FFF2-40B4-BE49-F238E27FC236}">
                <a16:creationId xmlns:a16="http://schemas.microsoft.com/office/drawing/2014/main" id="{151CF597-F7A9-45D2-BD10-0BC958456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348" y="2977162"/>
            <a:ext cx="4239305" cy="2137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57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13" name="TextBox 12">
            <a:extLst>
              <a:ext uri="{FF2B5EF4-FFF2-40B4-BE49-F238E27FC236}">
                <a16:creationId xmlns:a16="http://schemas.microsoft.com/office/drawing/2014/main" id="{DA20295E-1369-4F49-AFF6-5AD90877E119}"/>
              </a:ext>
            </a:extLst>
          </p:cNvPr>
          <p:cNvSpPr txBox="1"/>
          <p:nvPr/>
        </p:nvSpPr>
        <p:spPr>
          <a:xfrm>
            <a:off x="636105" y="1193188"/>
            <a:ext cx="8221648" cy="2862322"/>
          </a:xfrm>
          <a:prstGeom prst="rect">
            <a:avLst/>
          </a:prstGeom>
          <a:noFill/>
        </p:spPr>
        <p:txBody>
          <a:bodyPr wrap="square">
            <a:spAutoFit/>
          </a:bodyPr>
          <a:lstStyle/>
          <a:p>
            <a:r>
              <a:rPr lang="en-US" sz="2000" dirty="0">
                <a:latin typeface="Twinkl" panose="02000000000000000000" pitchFamily="2" charset="0"/>
              </a:rPr>
              <a:t>Recall how many pairs of chromosomes are found in most human cells. </a:t>
            </a:r>
          </a:p>
          <a:p>
            <a:endParaRPr lang="en-US" sz="2000" dirty="0">
              <a:latin typeface="Twinkl" panose="02000000000000000000" pitchFamily="2" charset="0"/>
            </a:endParaRPr>
          </a:p>
          <a:p>
            <a:r>
              <a:rPr lang="en-US" sz="2000" dirty="0">
                <a:latin typeface="Twinkl" panose="02000000000000000000" pitchFamily="2" charset="0"/>
              </a:rPr>
              <a:t>A. 	2</a:t>
            </a:r>
          </a:p>
          <a:p>
            <a:r>
              <a:rPr lang="en-US" sz="2000" dirty="0">
                <a:latin typeface="Twinkl" panose="02000000000000000000" pitchFamily="2" charset="0"/>
              </a:rPr>
              <a:t> </a:t>
            </a:r>
          </a:p>
          <a:p>
            <a:r>
              <a:rPr lang="en-US" sz="2000" dirty="0">
                <a:latin typeface="Twinkl" panose="02000000000000000000" pitchFamily="2" charset="0"/>
              </a:rPr>
              <a:t>B. 	23</a:t>
            </a:r>
          </a:p>
          <a:p>
            <a:r>
              <a:rPr lang="en-US" sz="2000" dirty="0">
                <a:latin typeface="Twinkl" panose="02000000000000000000" pitchFamily="2" charset="0"/>
              </a:rPr>
              <a:t> </a:t>
            </a:r>
          </a:p>
          <a:p>
            <a:r>
              <a:rPr lang="en-US" sz="2000" dirty="0">
                <a:latin typeface="Twinkl" panose="02000000000000000000" pitchFamily="2" charset="0"/>
              </a:rPr>
              <a:t>C. 	24</a:t>
            </a:r>
          </a:p>
          <a:p>
            <a:r>
              <a:rPr lang="en-US" sz="2000" dirty="0">
                <a:latin typeface="Twinkl" panose="02000000000000000000" pitchFamily="2" charset="0"/>
              </a:rPr>
              <a:t> </a:t>
            </a:r>
          </a:p>
          <a:p>
            <a:r>
              <a:rPr lang="en-US" sz="2000" dirty="0">
                <a:latin typeface="Twinkl" panose="02000000000000000000" pitchFamily="2" charset="0"/>
              </a:rPr>
              <a:t>D. 	46</a:t>
            </a:r>
            <a:endParaRPr lang="en-AU" sz="2000" dirty="0">
              <a:latin typeface="Twinkl" panose="02000000000000000000" pitchFamily="2" charset="0"/>
            </a:endParaRPr>
          </a:p>
        </p:txBody>
      </p:sp>
      <p:pic>
        <p:nvPicPr>
          <p:cNvPr id="3081" name="Picture 9" descr="White board with marker, PSD template psd free download">
            <a:extLst>
              <a:ext uri="{FF2B5EF4-FFF2-40B4-BE49-F238E27FC236}">
                <a16:creationId xmlns:a16="http://schemas.microsoft.com/office/drawing/2014/main" id="{E212A700-E766-418E-A512-9E2264E4F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254" y="58820"/>
            <a:ext cx="1478997" cy="111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9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3">
                                            <p:txEl>
                                              <p:pRg st="4" end="4"/>
                                            </p:txEl>
                                          </p:spTgt>
                                        </p:tgtEl>
                                        <p:attrNameLst>
                                          <p:attrName>style.color</p:attrName>
                                        </p:attrNameLst>
                                      </p:cBhvr>
                                      <p:to>
                                        <a:srgbClr val="00B050"/>
                                      </p:to>
                                    </p:animClr>
                                    <p:animClr clrSpc="rgb" dir="cw">
                                      <p:cBhvr>
                                        <p:cTn id="7" dur="500" fill="hold"/>
                                        <p:tgtEl>
                                          <p:spTgt spid="13">
                                            <p:txEl>
                                              <p:pRg st="4" end="4"/>
                                            </p:txEl>
                                          </p:spTgt>
                                        </p:tgtEl>
                                        <p:attrNameLst>
                                          <p:attrName>fillcolor</p:attrName>
                                        </p:attrNameLst>
                                      </p:cBhvr>
                                      <p:to>
                                        <a:srgbClr val="00B050"/>
                                      </p:to>
                                    </p:animClr>
                                    <p:set>
                                      <p:cBhvr>
                                        <p:cTn id="8" dur="500" fill="hold"/>
                                        <p:tgtEl>
                                          <p:spTgt spid="13">
                                            <p:txEl>
                                              <p:pRg st="4" end="4"/>
                                            </p:txEl>
                                          </p:spTgt>
                                        </p:tgtEl>
                                        <p:attrNameLst>
                                          <p:attrName>fill.type</p:attrName>
                                        </p:attrNameLst>
                                      </p:cBhvr>
                                      <p:to>
                                        <p:strVal val="solid"/>
                                      </p:to>
                                    </p:set>
                                    <p:set>
                                      <p:cBhvr>
                                        <p:cTn id="9" dur="500" fill="hold"/>
                                        <p:tgtEl>
                                          <p:spTgt spid="1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13" name="TextBox 12">
            <a:extLst>
              <a:ext uri="{FF2B5EF4-FFF2-40B4-BE49-F238E27FC236}">
                <a16:creationId xmlns:a16="http://schemas.microsoft.com/office/drawing/2014/main" id="{DA20295E-1369-4F49-AFF6-5AD90877E119}"/>
              </a:ext>
            </a:extLst>
          </p:cNvPr>
          <p:cNvSpPr txBox="1"/>
          <p:nvPr/>
        </p:nvSpPr>
        <p:spPr>
          <a:xfrm>
            <a:off x="636105" y="1193188"/>
            <a:ext cx="8221648" cy="2862322"/>
          </a:xfrm>
          <a:prstGeom prst="rect">
            <a:avLst/>
          </a:prstGeom>
          <a:noFill/>
        </p:spPr>
        <p:txBody>
          <a:bodyPr wrap="square">
            <a:spAutoFit/>
          </a:bodyPr>
          <a:lstStyle/>
          <a:p>
            <a:r>
              <a:rPr lang="en-US" sz="2000" dirty="0">
                <a:latin typeface="Twinkl" panose="02000000000000000000" pitchFamily="2" charset="0"/>
              </a:rPr>
              <a:t>Identify how many sex chromosomes a person usually has.</a:t>
            </a:r>
            <a:br>
              <a:rPr lang="en-US" sz="2000" dirty="0">
                <a:latin typeface="Twinkl" panose="02000000000000000000" pitchFamily="2" charset="0"/>
              </a:rPr>
            </a:br>
            <a:endParaRPr lang="en-US" sz="2000" dirty="0">
              <a:latin typeface="Twinkl" panose="02000000000000000000" pitchFamily="2" charset="0"/>
            </a:endParaRPr>
          </a:p>
          <a:p>
            <a:r>
              <a:rPr lang="en-US" sz="2000" dirty="0">
                <a:latin typeface="Twinkl" panose="02000000000000000000" pitchFamily="2" charset="0"/>
              </a:rPr>
              <a:t>A. 	1, either X or Y</a:t>
            </a:r>
          </a:p>
          <a:p>
            <a:r>
              <a:rPr lang="en-US" sz="2000" dirty="0">
                <a:latin typeface="Twinkl" panose="02000000000000000000" pitchFamily="2" charset="0"/>
              </a:rPr>
              <a:t> </a:t>
            </a:r>
          </a:p>
          <a:p>
            <a:r>
              <a:rPr lang="en-US" sz="2000" dirty="0">
                <a:latin typeface="Twinkl" panose="02000000000000000000" pitchFamily="2" charset="0"/>
              </a:rPr>
              <a:t>B. 	2, either XX or YY</a:t>
            </a:r>
          </a:p>
          <a:p>
            <a:r>
              <a:rPr lang="en-US" sz="2000" dirty="0">
                <a:latin typeface="Twinkl" panose="02000000000000000000" pitchFamily="2" charset="0"/>
              </a:rPr>
              <a:t> </a:t>
            </a:r>
          </a:p>
          <a:p>
            <a:r>
              <a:rPr lang="en-US" sz="2000" dirty="0">
                <a:latin typeface="Twinkl" panose="02000000000000000000" pitchFamily="2" charset="0"/>
              </a:rPr>
              <a:t>C. 	2, either XX or XY</a:t>
            </a:r>
          </a:p>
          <a:p>
            <a:r>
              <a:rPr lang="en-US" sz="2000" dirty="0">
                <a:latin typeface="Twinkl" panose="02000000000000000000" pitchFamily="2" charset="0"/>
              </a:rPr>
              <a:t> </a:t>
            </a:r>
          </a:p>
          <a:p>
            <a:r>
              <a:rPr lang="en-US" sz="2000" dirty="0">
                <a:latin typeface="Twinkl" panose="02000000000000000000" pitchFamily="2" charset="0"/>
              </a:rPr>
              <a:t>D. 	4, XXXY</a:t>
            </a:r>
            <a:endParaRPr lang="en-AU" sz="2000" dirty="0">
              <a:latin typeface="Twinkl" panose="02000000000000000000" pitchFamily="2" charset="0"/>
            </a:endParaRPr>
          </a:p>
        </p:txBody>
      </p:sp>
      <p:pic>
        <p:nvPicPr>
          <p:cNvPr id="3081" name="Picture 9" descr="White board with marker, PSD template psd free download">
            <a:extLst>
              <a:ext uri="{FF2B5EF4-FFF2-40B4-BE49-F238E27FC236}">
                <a16:creationId xmlns:a16="http://schemas.microsoft.com/office/drawing/2014/main" id="{E212A700-E766-418E-A512-9E2264E4F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254" y="58820"/>
            <a:ext cx="1478997" cy="111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7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3">
                                            <p:txEl>
                                              <p:pRg st="5" end="5"/>
                                            </p:txEl>
                                          </p:spTgt>
                                        </p:tgtEl>
                                        <p:attrNameLst>
                                          <p:attrName>style.color</p:attrName>
                                        </p:attrNameLst>
                                      </p:cBhvr>
                                      <p:to>
                                        <a:srgbClr val="00B050"/>
                                      </p:to>
                                    </p:animClr>
                                    <p:animClr clrSpc="rgb" dir="cw">
                                      <p:cBhvr>
                                        <p:cTn id="7" dur="500" fill="hold"/>
                                        <p:tgtEl>
                                          <p:spTgt spid="13">
                                            <p:txEl>
                                              <p:pRg st="5" end="5"/>
                                            </p:txEl>
                                          </p:spTgt>
                                        </p:tgtEl>
                                        <p:attrNameLst>
                                          <p:attrName>fillcolor</p:attrName>
                                        </p:attrNameLst>
                                      </p:cBhvr>
                                      <p:to>
                                        <a:srgbClr val="00B050"/>
                                      </p:to>
                                    </p:animClr>
                                    <p:set>
                                      <p:cBhvr>
                                        <p:cTn id="8" dur="500" fill="hold"/>
                                        <p:tgtEl>
                                          <p:spTgt spid="13">
                                            <p:txEl>
                                              <p:pRg st="5" end="5"/>
                                            </p:txEl>
                                          </p:spTgt>
                                        </p:tgtEl>
                                        <p:attrNameLst>
                                          <p:attrName>fill.type</p:attrName>
                                        </p:attrNameLst>
                                      </p:cBhvr>
                                      <p:to>
                                        <p:strVal val="solid"/>
                                      </p:to>
                                    </p:set>
                                    <p:set>
                                      <p:cBhvr>
                                        <p:cTn id="9" dur="500" fill="hold"/>
                                        <p:tgtEl>
                                          <p:spTgt spid="1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13" name="TextBox 12">
            <a:extLst>
              <a:ext uri="{FF2B5EF4-FFF2-40B4-BE49-F238E27FC236}">
                <a16:creationId xmlns:a16="http://schemas.microsoft.com/office/drawing/2014/main" id="{DA20295E-1369-4F49-AFF6-5AD90877E119}"/>
              </a:ext>
            </a:extLst>
          </p:cNvPr>
          <p:cNvSpPr txBox="1"/>
          <p:nvPr/>
        </p:nvSpPr>
        <p:spPr>
          <a:xfrm>
            <a:off x="636105" y="1193188"/>
            <a:ext cx="8221648" cy="3477875"/>
          </a:xfrm>
          <a:prstGeom prst="rect">
            <a:avLst/>
          </a:prstGeom>
          <a:noFill/>
        </p:spPr>
        <p:txBody>
          <a:bodyPr wrap="square">
            <a:spAutoFit/>
          </a:bodyPr>
          <a:lstStyle/>
          <a:p>
            <a:r>
              <a:rPr lang="en-US" sz="2000" dirty="0">
                <a:latin typeface="Twinkl" panose="02000000000000000000" pitchFamily="2" charset="0"/>
              </a:rPr>
              <a:t>Select the option that best completes the sentence. </a:t>
            </a:r>
          </a:p>
          <a:p>
            <a:endParaRPr lang="en-US" sz="2000" dirty="0">
              <a:latin typeface="Twinkl" panose="02000000000000000000" pitchFamily="2" charset="0"/>
            </a:endParaRPr>
          </a:p>
          <a:p>
            <a:r>
              <a:rPr lang="en-US" sz="2000" dirty="0">
                <a:latin typeface="Twinkl" panose="02000000000000000000" pitchFamily="2" charset="0"/>
              </a:rPr>
              <a:t>Two chromosomes are described as homologous if they:</a:t>
            </a:r>
            <a:br>
              <a:rPr lang="en-US" sz="2000" dirty="0">
                <a:latin typeface="Twinkl" panose="02000000000000000000" pitchFamily="2" charset="0"/>
              </a:rPr>
            </a:br>
            <a:endParaRPr lang="en-US" sz="2000" dirty="0">
              <a:latin typeface="Twinkl" panose="02000000000000000000" pitchFamily="2" charset="0"/>
            </a:endParaRPr>
          </a:p>
          <a:p>
            <a:r>
              <a:rPr lang="en-US" sz="2000" dirty="0">
                <a:latin typeface="Twinkl" panose="02000000000000000000" pitchFamily="2" charset="0"/>
              </a:rPr>
              <a:t>A. 	Determine the individual’s sex</a:t>
            </a:r>
          </a:p>
          <a:p>
            <a:r>
              <a:rPr lang="en-US" sz="2000" dirty="0">
                <a:latin typeface="Twinkl" panose="02000000000000000000" pitchFamily="2" charset="0"/>
              </a:rPr>
              <a:t> </a:t>
            </a:r>
          </a:p>
          <a:p>
            <a:r>
              <a:rPr lang="en-US" sz="2000" dirty="0">
                <a:latin typeface="Twinkl" panose="02000000000000000000" pitchFamily="2" charset="0"/>
              </a:rPr>
              <a:t>B. 	Are obtained from the mother’s egg cell</a:t>
            </a:r>
          </a:p>
          <a:p>
            <a:r>
              <a:rPr lang="en-US" sz="2000" dirty="0">
                <a:latin typeface="Twinkl" panose="02000000000000000000" pitchFamily="2" charset="0"/>
              </a:rPr>
              <a:t> </a:t>
            </a:r>
          </a:p>
          <a:p>
            <a:r>
              <a:rPr lang="en-US" sz="2000" dirty="0">
                <a:latin typeface="Twinkl" panose="02000000000000000000" pitchFamily="2" charset="0"/>
              </a:rPr>
              <a:t>C. 	Are obtained from the father’s sperm cell</a:t>
            </a:r>
            <a:br>
              <a:rPr lang="en-US" sz="2000" dirty="0">
                <a:latin typeface="Twinkl" panose="02000000000000000000" pitchFamily="2" charset="0"/>
              </a:rPr>
            </a:br>
            <a:endParaRPr lang="en-US" sz="2000" dirty="0">
              <a:latin typeface="Twinkl" panose="02000000000000000000" pitchFamily="2" charset="0"/>
            </a:endParaRPr>
          </a:p>
          <a:p>
            <a:r>
              <a:rPr lang="en-US" sz="2000" dirty="0">
                <a:latin typeface="Twinkl" panose="02000000000000000000" pitchFamily="2" charset="0"/>
              </a:rPr>
              <a:t>D. 	Contain versions of the same genes</a:t>
            </a:r>
            <a:endParaRPr lang="en-AU" sz="2000" dirty="0">
              <a:latin typeface="Twinkl" panose="02000000000000000000" pitchFamily="2" charset="0"/>
            </a:endParaRPr>
          </a:p>
        </p:txBody>
      </p:sp>
      <p:pic>
        <p:nvPicPr>
          <p:cNvPr id="3081" name="Picture 9" descr="White board with marker, PSD template psd free download">
            <a:extLst>
              <a:ext uri="{FF2B5EF4-FFF2-40B4-BE49-F238E27FC236}">
                <a16:creationId xmlns:a16="http://schemas.microsoft.com/office/drawing/2014/main" id="{E212A700-E766-418E-A512-9E2264E4F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254" y="58820"/>
            <a:ext cx="1478997" cy="111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8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3">
                                            <p:txEl>
                                              <p:pRg st="8" end="8"/>
                                            </p:txEl>
                                          </p:spTgt>
                                        </p:tgtEl>
                                        <p:attrNameLst>
                                          <p:attrName>style.color</p:attrName>
                                        </p:attrNameLst>
                                      </p:cBhvr>
                                      <p:to>
                                        <a:srgbClr val="00B050"/>
                                      </p:to>
                                    </p:animClr>
                                    <p:animClr clrSpc="rgb" dir="cw">
                                      <p:cBhvr>
                                        <p:cTn id="7" dur="500" fill="hold"/>
                                        <p:tgtEl>
                                          <p:spTgt spid="13">
                                            <p:txEl>
                                              <p:pRg st="8" end="8"/>
                                            </p:txEl>
                                          </p:spTgt>
                                        </p:tgtEl>
                                        <p:attrNameLst>
                                          <p:attrName>fillcolor</p:attrName>
                                        </p:attrNameLst>
                                      </p:cBhvr>
                                      <p:to>
                                        <a:srgbClr val="00B050"/>
                                      </p:to>
                                    </p:animClr>
                                    <p:set>
                                      <p:cBhvr>
                                        <p:cTn id="8" dur="500" fill="hold"/>
                                        <p:tgtEl>
                                          <p:spTgt spid="13">
                                            <p:txEl>
                                              <p:pRg st="8" end="8"/>
                                            </p:txEl>
                                          </p:spTgt>
                                        </p:tgtEl>
                                        <p:attrNameLst>
                                          <p:attrName>fill.type</p:attrName>
                                        </p:attrNameLst>
                                      </p:cBhvr>
                                      <p:to>
                                        <p:strVal val="solid"/>
                                      </p:to>
                                    </p:set>
                                    <p:set>
                                      <p:cBhvr>
                                        <p:cTn id="9" dur="500" fill="hold"/>
                                        <p:tgtEl>
                                          <p:spTgt spid="13">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sz="1600" dirty="0">
                <a:latin typeface="Twinkl" panose="02000000000000000000" pitchFamily="2" charset="0"/>
              </a:rPr>
              <a:t>2. Explain how sex cells are produced by meiosis</a:t>
            </a:r>
          </a:p>
        </p:txBody>
      </p:sp>
      <p:sp>
        <p:nvSpPr>
          <p:cNvPr id="7" name="TextBox 6">
            <a:extLst>
              <a:ext uri="{FF2B5EF4-FFF2-40B4-BE49-F238E27FC236}">
                <a16:creationId xmlns:a16="http://schemas.microsoft.com/office/drawing/2014/main" id="{90152829-FE44-43C0-B377-138A047393A5}"/>
              </a:ext>
            </a:extLst>
          </p:cNvPr>
          <p:cNvSpPr txBox="1"/>
          <p:nvPr/>
        </p:nvSpPr>
        <p:spPr>
          <a:xfrm>
            <a:off x="2154802" y="746895"/>
            <a:ext cx="5144495" cy="461665"/>
          </a:xfrm>
          <a:prstGeom prst="rect">
            <a:avLst/>
          </a:prstGeom>
          <a:noFill/>
        </p:spPr>
        <p:txBody>
          <a:bodyPr wrap="square">
            <a:spAutoFit/>
          </a:bodyPr>
          <a:lstStyle/>
          <a:p>
            <a:pPr algn="ctr"/>
            <a:r>
              <a:rPr lang="en-AU" sz="2400" b="1" i="0" dirty="0">
                <a:solidFill>
                  <a:srgbClr val="002060"/>
                </a:solidFill>
                <a:effectLst/>
                <a:latin typeface="Open Sans" panose="020B0606030504020204" pitchFamily="34" charset="0"/>
              </a:rPr>
              <a:t>Meiosis</a:t>
            </a:r>
          </a:p>
        </p:txBody>
      </p:sp>
      <p:sp>
        <p:nvSpPr>
          <p:cNvPr id="9" name="TextBox 8">
            <a:extLst>
              <a:ext uri="{FF2B5EF4-FFF2-40B4-BE49-F238E27FC236}">
                <a16:creationId xmlns:a16="http://schemas.microsoft.com/office/drawing/2014/main" id="{4E8BE3F6-FB12-455D-AD03-8112173C2248}"/>
              </a:ext>
            </a:extLst>
          </p:cNvPr>
          <p:cNvSpPr txBox="1"/>
          <p:nvPr/>
        </p:nvSpPr>
        <p:spPr>
          <a:xfrm>
            <a:off x="538845" y="1341405"/>
            <a:ext cx="8529654" cy="3631763"/>
          </a:xfrm>
          <a:prstGeom prst="rect">
            <a:avLst/>
          </a:prstGeom>
          <a:noFill/>
        </p:spPr>
        <p:txBody>
          <a:bodyPr wrap="square">
            <a:spAutoFit/>
          </a:bodyPr>
          <a:lstStyle/>
          <a:p>
            <a:r>
              <a:rPr lang="en-US" sz="2400" i="0" dirty="0">
                <a:solidFill>
                  <a:srgbClr val="000000"/>
                </a:solidFill>
                <a:effectLst/>
                <a:latin typeface="Twinkl" panose="02000000000000000000" pitchFamily="2" charset="0"/>
              </a:rPr>
              <a:t>The most common type of cell division in the human body is </a:t>
            </a:r>
            <a:r>
              <a:rPr lang="en-US" sz="2400" b="1" i="0" dirty="0">
                <a:solidFill>
                  <a:srgbClr val="002060"/>
                </a:solidFill>
                <a:effectLst/>
                <a:latin typeface="Twinkl" panose="02000000000000000000" pitchFamily="2" charset="0"/>
              </a:rPr>
              <a:t>mitosis</a:t>
            </a:r>
            <a:r>
              <a:rPr lang="en-US" sz="2400" i="0" dirty="0">
                <a:solidFill>
                  <a:srgbClr val="000000"/>
                </a:solidFill>
                <a:effectLst/>
                <a:latin typeface="Twinkl" panose="02000000000000000000" pitchFamily="2" charset="0"/>
              </a:rPr>
              <a:t>. This produces </a:t>
            </a:r>
            <a:r>
              <a:rPr lang="en-US" sz="2400" b="1" i="0" dirty="0">
                <a:solidFill>
                  <a:srgbClr val="7030A0"/>
                </a:solidFill>
                <a:effectLst/>
                <a:latin typeface="Twinkl" panose="02000000000000000000" pitchFamily="2" charset="0"/>
              </a:rPr>
              <a:t>genetically identical cells</a:t>
            </a:r>
            <a:r>
              <a:rPr lang="en-US" sz="2400" i="0" dirty="0">
                <a:solidFill>
                  <a:srgbClr val="000000"/>
                </a:solidFill>
                <a:effectLst/>
                <a:latin typeface="Twinkl" panose="02000000000000000000" pitchFamily="2" charset="0"/>
              </a:rPr>
              <a:t> so that the body can grow and repair.</a:t>
            </a:r>
            <a:br>
              <a:rPr lang="en-US" sz="2400" i="0" dirty="0">
                <a:solidFill>
                  <a:srgbClr val="000000"/>
                </a:solidFill>
                <a:effectLst/>
                <a:latin typeface="Twinkl" panose="02000000000000000000" pitchFamily="2" charset="0"/>
              </a:rPr>
            </a:br>
            <a:endParaRPr lang="en-US" sz="2400" dirty="0">
              <a:latin typeface="Twinkl" panose="02000000000000000000" pitchFamily="2" charset="0"/>
            </a:endParaRPr>
          </a:p>
          <a:p>
            <a:r>
              <a:rPr lang="en-US" sz="2400" b="1" i="0" u="sng" dirty="0">
                <a:solidFill>
                  <a:schemeClr val="accent1">
                    <a:lumMod val="75000"/>
                  </a:schemeClr>
                </a:solidFill>
                <a:effectLst/>
                <a:latin typeface="Twinkl" panose="02000000000000000000" pitchFamily="2" charset="0"/>
              </a:rPr>
              <a:t>Meiosis</a:t>
            </a:r>
            <a:r>
              <a:rPr lang="en-US" sz="2400" i="0" dirty="0">
                <a:solidFill>
                  <a:srgbClr val="000000"/>
                </a:solidFill>
                <a:effectLst/>
                <a:latin typeface="Twinkl" panose="02000000000000000000" pitchFamily="2" charset="0"/>
              </a:rPr>
              <a:t> is a special type of cell division that produces sex cells. It involves two cycles of cell division, resulting in four daughter cells. Meiosis is more complicated than mitosis because the daughter cells are </a:t>
            </a:r>
            <a:r>
              <a:rPr lang="en-US" sz="2400" b="1" i="0" dirty="0">
                <a:solidFill>
                  <a:srgbClr val="7030A0"/>
                </a:solidFill>
                <a:effectLst/>
                <a:latin typeface="Twinkl" panose="02000000000000000000" pitchFamily="2" charset="0"/>
              </a:rPr>
              <a:t>genetically different from the parent cell.</a:t>
            </a:r>
            <a:endParaRPr lang="en-US" b="1" dirty="0">
              <a:solidFill>
                <a:srgbClr val="7030A0"/>
              </a:solidFill>
              <a:latin typeface="Twinkl" panose="02000000000000000000" pitchFamily="2" charset="0"/>
            </a:endParaRPr>
          </a:p>
          <a:p>
            <a:endParaRPr lang="en-AU" dirty="0">
              <a:latin typeface="Twinkl" panose="02000000000000000000" pitchFamily="2" charset="0"/>
            </a:endParaRPr>
          </a:p>
        </p:txBody>
      </p:sp>
    </p:spTree>
    <p:extLst>
      <p:ext uri="{BB962C8B-B14F-4D97-AF65-F5344CB8AC3E}">
        <p14:creationId xmlns:p14="http://schemas.microsoft.com/office/powerpoint/2010/main" val="235650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sz="1600" dirty="0">
                <a:latin typeface="Twinkl" panose="02000000000000000000" pitchFamily="2" charset="0"/>
              </a:rPr>
              <a:t>2. Explain how sex cells are produced by meiosis</a:t>
            </a:r>
          </a:p>
        </p:txBody>
      </p:sp>
      <p:sp>
        <p:nvSpPr>
          <p:cNvPr id="7" name="TextBox 6">
            <a:extLst>
              <a:ext uri="{FF2B5EF4-FFF2-40B4-BE49-F238E27FC236}">
                <a16:creationId xmlns:a16="http://schemas.microsoft.com/office/drawing/2014/main" id="{90152829-FE44-43C0-B377-138A047393A5}"/>
              </a:ext>
            </a:extLst>
          </p:cNvPr>
          <p:cNvSpPr txBox="1"/>
          <p:nvPr/>
        </p:nvSpPr>
        <p:spPr>
          <a:xfrm>
            <a:off x="2154802" y="746895"/>
            <a:ext cx="5144495" cy="461665"/>
          </a:xfrm>
          <a:prstGeom prst="rect">
            <a:avLst/>
          </a:prstGeom>
          <a:noFill/>
        </p:spPr>
        <p:txBody>
          <a:bodyPr wrap="square">
            <a:spAutoFit/>
          </a:bodyPr>
          <a:lstStyle/>
          <a:p>
            <a:pPr algn="ctr"/>
            <a:r>
              <a:rPr lang="en-AU" sz="2400" b="1" i="0" dirty="0">
                <a:solidFill>
                  <a:srgbClr val="002060"/>
                </a:solidFill>
                <a:effectLst/>
                <a:latin typeface="Open Sans" panose="020B0606030504020204" pitchFamily="34" charset="0"/>
              </a:rPr>
              <a:t>Meiosis</a:t>
            </a:r>
          </a:p>
        </p:txBody>
      </p:sp>
      <p:sp>
        <p:nvSpPr>
          <p:cNvPr id="9" name="TextBox 8">
            <a:extLst>
              <a:ext uri="{FF2B5EF4-FFF2-40B4-BE49-F238E27FC236}">
                <a16:creationId xmlns:a16="http://schemas.microsoft.com/office/drawing/2014/main" id="{4E8BE3F6-FB12-455D-AD03-8112173C2248}"/>
              </a:ext>
            </a:extLst>
          </p:cNvPr>
          <p:cNvSpPr txBox="1"/>
          <p:nvPr/>
        </p:nvSpPr>
        <p:spPr>
          <a:xfrm>
            <a:off x="538845" y="1341405"/>
            <a:ext cx="5408949" cy="2554545"/>
          </a:xfrm>
          <a:prstGeom prst="rect">
            <a:avLst/>
          </a:prstGeom>
          <a:noFill/>
        </p:spPr>
        <p:txBody>
          <a:bodyPr wrap="square">
            <a:spAutoFit/>
          </a:bodyPr>
          <a:lstStyle/>
          <a:p>
            <a:r>
              <a:rPr lang="en-US" sz="2000" u="sng" dirty="0">
                <a:solidFill>
                  <a:srgbClr val="000000"/>
                </a:solidFill>
                <a:effectLst/>
                <a:latin typeface="Twinkl" panose="02000000000000000000" pitchFamily="2" charset="0"/>
              </a:rPr>
              <a:t>Sex cells only need 23 chromosomes</a:t>
            </a:r>
            <a:r>
              <a:rPr lang="en-US" sz="2000" i="0" dirty="0">
                <a:solidFill>
                  <a:srgbClr val="000000"/>
                </a:solidFill>
                <a:effectLst/>
                <a:latin typeface="Twinkl" panose="02000000000000000000" pitchFamily="2" charset="0"/>
              </a:rPr>
              <a:t> because two sex cells join together during fertilization. </a:t>
            </a:r>
          </a:p>
          <a:p>
            <a:endParaRPr lang="en-US" sz="2000" dirty="0">
              <a:latin typeface="Twinkl" panose="02000000000000000000" pitchFamily="2" charset="0"/>
            </a:endParaRPr>
          </a:p>
          <a:p>
            <a:r>
              <a:rPr lang="en-US" sz="2000" i="0" dirty="0">
                <a:solidFill>
                  <a:srgbClr val="000000"/>
                </a:solidFill>
                <a:effectLst/>
                <a:latin typeface="Twinkl" panose="02000000000000000000" pitchFamily="2" charset="0"/>
              </a:rPr>
              <a:t>The new organism gets 23 chromosomes from the mother's egg cell and another 23 from the father's sperm cell. </a:t>
            </a:r>
          </a:p>
          <a:p>
            <a:endParaRPr lang="en-US" sz="2000" dirty="0">
              <a:latin typeface="Twinkl" panose="02000000000000000000" pitchFamily="2" charset="0"/>
            </a:endParaRPr>
          </a:p>
          <a:p>
            <a:r>
              <a:rPr lang="en-US" sz="2000" i="0" dirty="0">
                <a:solidFill>
                  <a:srgbClr val="000000"/>
                </a:solidFill>
                <a:effectLst/>
                <a:latin typeface="Twinkl" panose="02000000000000000000" pitchFamily="2" charset="0"/>
              </a:rPr>
              <a:t>This produces a full set of 46 chromosomes.</a:t>
            </a:r>
            <a:endParaRPr lang="en-AU" sz="1200" dirty="0">
              <a:latin typeface="Twinkl" panose="02000000000000000000" pitchFamily="2" charset="0"/>
            </a:endParaRPr>
          </a:p>
        </p:txBody>
      </p:sp>
      <p:pic>
        <p:nvPicPr>
          <p:cNvPr id="3" name="Picture 2">
            <a:extLst>
              <a:ext uri="{FF2B5EF4-FFF2-40B4-BE49-F238E27FC236}">
                <a16:creationId xmlns:a16="http://schemas.microsoft.com/office/drawing/2014/main" id="{346303C8-259D-4314-A32C-E4932A6B27A6}"/>
              </a:ext>
            </a:extLst>
          </p:cNvPr>
          <p:cNvPicPr>
            <a:picLocks noChangeAspect="1"/>
          </p:cNvPicPr>
          <p:nvPr/>
        </p:nvPicPr>
        <p:blipFill>
          <a:blip r:embed="rId3"/>
          <a:stretch>
            <a:fillRect/>
          </a:stretch>
        </p:blipFill>
        <p:spPr>
          <a:xfrm>
            <a:off x="5947794" y="1427593"/>
            <a:ext cx="3187817" cy="2382168"/>
          </a:xfrm>
          <a:prstGeom prst="rect">
            <a:avLst/>
          </a:prstGeom>
        </p:spPr>
      </p:pic>
    </p:spTree>
    <p:extLst>
      <p:ext uri="{BB962C8B-B14F-4D97-AF65-F5344CB8AC3E}">
        <p14:creationId xmlns:p14="http://schemas.microsoft.com/office/powerpoint/2010/main" val="723455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sz="1600" dirty="0">
                <a:latin typeface="Twinkl" panose="02000000000000000000" pitchFamily="2" charset="0"/>
              </a:rPr>
              <a:t>2. Explain how sex cells are produced by meiosis</a:t>
            </a:r>
          </a:p>
        </p:txBody>
      </p:sp>
      <p:pic>
        <p:nvPicPr>
          <p:cNvPr id="3" name="Picture 2">
            <a:extLst>
              <a:ext uri="{FF2B5EF4-FFF2-40B4-BE49-F238E27FC236}">
                <a16:creationId xmlns:a16="http://schemas.microsoft.com/office/drawing/2014/main" id="{F6C9DCF2-8111-4785-AC27-BC65F316A98B}"/>
              </a:ext>
            </a:extLst>
          </p:cNvPr>
          <p:cNvPicPr>
            <a:picLocks noChangeAspect="1"/>
          </p:cNvPicPr>
          <p:nvPr/>
        </p:nvPicPr>
        <p:blipFill>
          <a:blip r:embed="rId3"/>
          <a:stretch>
            <a:fillRect/>
          </a:stretch>
        </p:blipFill>
        <p:spPr>
          <a:xfrm>
            <a:off x="763397" y="1224625"/>
            <a:ext cx="8027341" cy="2694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2" name="Subtitle 1">
            <a:extLst>
              <a:ext uri="{FF2B5EF4-FFF2-40B4-BE49-F238E27FC236}">
                <a16:creationId xmlns:a16="http://schemas.microsoft.com/office/drawing/2014/main" id="{0ED811FC-8E76-45CF-9886-9CCA714E4AAD}"/>
              </a:ext>
            </a:extLst>
          </p:cNvPr>
          <p:cNvSpPr>
            <a:spLocks noGrp="1"/>
          </p:cNvSpPr>
          <p:nvPr>
            <p:ph type="subTitle" idx="1"/>
          </p:nvPr>
        </p:nvSpPr>
        <p:spPr/>
        <p:txBody>
          <a:bodyPr/>
          <a:lstStyle/>
          <a:p>
            <a:r>
              <a:rPr lang="en-US" sz="1800" dirty="0">
                <a:latin typeface="Twinkl" panose="02000000000000000000" pitchFamily="2" charset="0"/>
              </a:rPr>
              <a:t>2. Explain how sex cells are produced by meiosis</a:t>
            </a:r>
          </a:p>
        </p:txBody>
      </p:sp>
      <p:sp>
        <p:nvSpPr>
          <p:cNvPr id="6" name="TextBox 5">
            <a:extLst>
              <a:ext uri="{FF2B5EF4-FFF2-40B4-BE49-F238E27FC236}">
                <a16:creationId xmlns:a16="http://schemas.microsoft.com/office/drawing/2014/main" id="{08D21BEF-722F-4DBA-9EB4-5A65E292B382}"/>
              </a:ext>
            </a:extLst>
          </p:cNvPr>
          <p:cNvSpPr txBox="1"/>
          <p:nvPr/>
        </p:nvSpPr>
        <p:spPr>
          <a:xfrm>
            <a:off x="1277100" y="1713997"/>
            <a:ext cx="6589800" cy="1938992"/>
          </a:xfrm>
          <a:prstGeom prst="rect">
            <a:avLst/>
          </a:prstGeom>
          <a:noFill/>
        </p:spPr>
        <p:txBody>
          <a:bodyPr wrap="square">
            <a:spAutoFit/>
          </a:bodyPr>
          <a:lstStyle/>
          <a:p>
            <a:pPr algn="ctr"/>
            <a:r>
              <a:rPr lang="en-US" sz="4000" dirty="0">
                <a:latin typeface="Twinkl" panose="02000000000000000000" pitchFamily="2" charset="0"/>
              </a:rPr>
              <a:t>In your own words, explain why human sex cells only need 23 chromosomes.</a:t>
            </a:r>
            <a:endParaRPr lang="en-AU" sz="4000" dirty="0">
              <a:latin typeface="Twinkl"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25"/>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Do not delete this slide.</a:t>
            </a:r>
            <a:endParaRPr b="1" dirty="0"/>
          </a:p>
          <a:p>
            <a:pPr marL="0" lvl="0" indent="0" algn="l" rtl="0">
              <a:spcBef>
                <a:spcPts val="1600"/>
              </a:spcBef>
              <a:spcAft>
                <a:spcPts val="0"/>
              </a:spcAft>
              <a:buNone/>
            </a:pPr>
            <a:r>
              <a:rPr lang="en-GB" dirty="0"/>
              <a:t>This slide is designed so that you can copy the </a:t>
            </a:r>
            <a:r>
              <a:rPr lang="en-GB" b="1" dirty="0"/>
              <a:t>prompt box</a:t>
            </a:r>
            <a:r>
              <a:rPr lang="en-GB" dirty="0"/>
              <a:t> you need and insert it into your slides.</a:t>
            </a:r>
            <a:endParaRPr dirty="0"/>
          </a:p>
          <a:p>
            <a:pPr marL="0" lvl="0" indent="0" algn="l" rtl="0">
              <a:spcBef>
                <a:spcPts val="1600"/>
              </a:spcBef>
              <a:spcAft>
                <a:spcPts val="1600"/>
              </a:spcAft>
              <a:buNone/>
            </a:pPr>
            <a:r>
              <a:rPr lang="en-GB" dirty="0"/>
              <a:t>This slide is hidden and will not be included when presenting your lesson.</a:t>
            </a:r>
            <a:endParaRPr dirty="0"/>
          </a:p>
        </p:txBody>
      </p:sp>
      <p:graphicFrame>
        <p:nvGraphicFramePr>
          <p:cNvPr id="145" name="Google Shape;145;p25"/>
          <p:cNvGraphicFramePr/>
          <p:nvPr/>
        </p:nvGraphicFramePr>
        <p:xfrm>
          <a:off x="2040790" y="3654050"/>
          <a:ext cx="2134475" cy="738515"/>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TEACHER CUE</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dirty="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5"/>
          <p:cNvGraphicFramePr/>
          <p:nvPr/>
        </p:nvGraphicFramePr>
        <p:xfrm>
          <a:off x="2040800" y="2531575"/>
          <a:ext cx="2134475" cy="70098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VOCABULARY</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1 - </a:t>
                      </a:r>
                      <a:endParaRPr sz="1100"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7" name="Google Shape;147;p25"/>
          <p:cNvGraphicFramePr/>
          <p:nvPr/>
        </p:nvGraphicFramePr>
        <p:xfrm>
          <a:off x="515700" y="2531575"/>
          <a:ext cx="1366300" cy="350490"/>
        </p:xfrm>
        <a:graphic>
          <a:graphicData uri="http://schemas.openxmlformats.org/drawingml/2006/table">
            <a:tbl>
              <a:tblPr>
                <a:noFill/>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dirty="0">
                          <a:solidFill>
                            <a:srgbClr val="FFFFFF"/>
                          </a:solidFill>
                          <a:latin typeface="Century Gothic"/>
                          <a:ea typeface="Century Gothic"/>
                          <a:cs typeface="Century Gothic"/>
                          <a:sym typeface="Century Gothic"/>
                        </a:rPr>
                        <a:t>TRACK WITH ME</a:t>
                      </a:r>
                      <a:endParaRPr sz="1100" b="1" dirty="0">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8" name="Google Shape;148;p25"/>
          <p:cNvGraphicFramePr/>
          <p:nvPr/>
        </p:nvGraphicFramePr>
        <p:xfrm>
          <a:off x="515700" y="3177225"/>
          <a:ext cx="1366300" cy="350490"/>
        </p:xfrm>
        <a:graphic>
          <a:graphicData uri="http://schemas.openxmlformats.org/drawingml/2006/table">
            <a:tbl>
              <a:tblPr>
                <a:noFill/>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dirty="0">
                          <a:solidFill>
                            <a:srgbClr val="FFFFFF"/>
                          </a:solidFill>
                          <a:latin typeface="Century Gothic"/>
                          <a:ea typeface="Century Gothic"/>
                          <a:cs typeface="Century Gothic"/>
                          <a:sym typeface="Century Gothic"/>
                        </a:rPr>
                        <a:t>READ WITH ME</a:t>
                      </a:r>
                      <a:endParaRPr sz="1100" b="1" dirty="0">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9" name="Google Shape;149;p25"/>
          <p:cNvGraphicFramePr/>
          <p:nvPr/>
        </p:nvGraphicFramePr>
        <p:xfrm>
          <a:off x="4439730" y="3654038"/>
          <a:ext cx="2134475" cy="86862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MAKE THE CONNECTION</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Students, you already know….</a:t>
                      </a:r>
                      <a:endParaRPr sz="1100" dirty="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0" name="Google Shape;150;p25"/>
          <p:cNvGraphicFramePr/>
          <p:nvPr/>
        </p:nvGraphicFramePr>
        <p:xfrm>
          <a:off x="6838660" y="2531563"/>
          <a:ext cx="2142625" cy="90428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1" name="Google Shape;151;p25"/>
          <p:cNvGraphicFramePr/>
          <p:nvPr/>
        </p:nvGraphicFramePr>
        <p:xfrm>
          <a:off x="4439720" y="2531575"/>
          <a:ext cx="2134475" cy="70098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HINT</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Students, remember….</a:t>
                      </a:r>
                      <a:endParaRPr sz="1100" dirty="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2" name="Google Shape;152;p25"/>
          <p:cNvGraphicFramePr/>
          <p:nvPr/>
        </p:nvGraphicFramePr>
        <p:xfrm>
          <a:off x="6838650" y="3654050"/>
          <a:ext cx="2142625" cy="78384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EXTENSION</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dirty="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3" name="Google Shape;153;p25"/>
          <p:cNvGraphicFramePr/>
          <p:nvPr/>
        </p:nvGraphicFramePr>
        <p:xfrm>
          <a:off x="515688" y="3822875"/>
          <a:ext cx="1366300" cy="350490"/>
        </p:xfrm>
        <a:graphic>
          <a:graphicData uri="http://schemas.openxmlformats.org/drawingml/2006/table">
            <a:tbl>
              <a:tblPr>
                <a:noFill/>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dirty="0">
                          <a:solidFill>
                            <a:srgbClr val="FFFFFF"/>
                          </a:solidFill>
                          <a:latin typeface="Century Gothic"/>
                          <a:ea typeface="Century Gothic"/>
                          <a:cs typeface="Century Gothic"/>
                          <a:sym typeface="Century Gothic"/>
                        </a:rPr>
                        <a:t>GESTURE WITH ME</a:t>
                      </a:r>
                      <a:endParaRPr sz="1100" b="1" dirty="0">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2" name="Subtitle 1">
            <a:extLst>
              <a:ext uri="{FF2B5EF4-FFF2-40B4-BE49-F238E27FC236}">
                <a16:creationId xmlns:a16="http://schemas.microsoft.com/office/drawing/2014/main" id="{0ED811FC-8E76-45CF-9886-9CCA714E4AAD}"/>
              </a:ext>
            </a:extLst>
          </p:cNvPr>
          <p:cNvSpPr>
            <a:spLocks noGrp="1"/>
          </p:cNvSpPr>
          <p:nvPr>
            <p:ph type="subTitle" idx="1"/>
          </p:nvPr>
        </p:nvSpPr>
        <p:spPr/>
        <p:txBody>
          <a:bodyPr/>
          <a:lstStyle/>
          <a:p>
            <a:r>
              <a:rPr lang="en-US" sz="1800" dirty="0">
                <a:latin typeface="Twinkl" panose="02000000000000000000" pitchFamily="2" charset="0"/>
              </a:rPr>
              <a:t>2. Explain how sex cells are produced by meiosis</a:t>
            </a:r>
          </a:p>
        </p:txBody>
      </p:sp>
      <p:sp>
        <p:nvSpPr>
          <p:cNvPr id="6" name="TextBox 5">
            <a:extLst>
              <a:ext uri="{FF2B5EF4-FFF2-40B4-BE49-F238E27FC236}">
                <a16:creationId xmlns:a16="http://schemas.microsoft.com/office/drawing/2014/main" id="{08D21BEF-722F-4DBA-9EB4-5A65E292B382}"/>
              </a:ext>
            </a:extLst>
          </p:cNvPr>
          <p:cNvSpPr txBox="1"/>
          <p:nvPr/>
        </p:nvSpPr>
        <p:spPr>
          <a:xfrm>
            <a:off x="1470047" y="766041"/>
            <a:ext cx="6589800" cy="830997"/>
          </a:xfrm>
          <a:prstGeom prst="rect">
            <a:avLst/>
          </a:prstGeom>
          <a:noFill/>
        </p:spPr>
        <p:txBody>
          <a:bodyPr wrap="square">
            <a:spAutoFit/>
          </a:bodyPr>
          <a:lstStyle/>
          <a:p>
            <a:pPr algn="ctr"/>
            <a:r>
              <a:rPr lang="en-US" sz="2400" dirty="0">
                <a:latin typeface="Twinkl" panose="02000000000000000000" pitchFamily="2" charset="0"/>
              </a:rPr>
              <a:t>In your own words, explain why human sex cells only need 23 chromosomes.</a:t>
            </a:r>
            <a:endParaRPr lang="en-AU" sz="2400" dirty="0">
              <a:latin typeface="Twinkl" panose="02000000000000000000" pitchFamily="2" charset="0"/>
            </a:endParaRPr>
          </a:p>
        </p:txBody>
      </p:sp>
      <p:sp>
        <p:nvSpPr>
          <p:cNvPr id="7" name="TextBox 6">
            <a:extLst>
              <a:ext uri="{FF2B5EF4-FFF2-40B4-BE49-F238E27FC236}">
                <a16:creationId xmlns:a16="http://schemas.microsoft.com/office/drawing/2014/main" id="{FE36BEC9-7638-416C-9749-A27FCEDD4597}"/>
              </a:ext>
            </a:extLst>
          </p:cNvPr>
          <p:cNvSpPr txBox="1"/>
          <p:nvPr/>
        </p:nvSpPr>
        <p:spPr>
          <a:xfrm>
            <a:off x="612395" y="1977682"/>
            <a:ext cx="8271545" cy="2554545"/>
          </a:xfrm>
          <a:prstGeom prst="rect">
            <a:avLst/>
          </a:prstGeom>
          <a:noFill/>
        </p:spPr>
        <p:txBody>
          <a:bodyPr wrap="square">
            <a:spAutoFit/>
          </a:bodyPr>
          <a:lstStyle/>
          <a:p>
            <a:r>
              <a:rPr lang="en-US" sz="2000" dirty="0">
                <a:solidFill>
                  <a:srgbClr val="7030A0"/>
                </a:solidFill>
                <a:latin typeface="Twinkl" panose="02000000000000000000" pitchFamily="2" charset="0"/>
              </a:rPr>
              <a:t>The role of sex cells is to pass on genetic information from parents to children during sexual reproduction. When a sperm fertilizes an egg, DNA from the father and the mother joins together to form the full set of DNA the child needs to grow and function.</a:t>
            </a:r>
          </a:p>
          <a:p>
            <a:br>
              <a:rPr lang="en-US" sz="2000" dirty="0">
                <a:solidFill>
                  <a:srgbClr val="7030A0"/>
                </a:solidFill>
                <a:latin typeface="Twinkl" panose="02000000000000000000" pitchFamily="2" charset="0"/>
              </a:rPr>
            </a:br>
            <a:endParaRPr lang="en-US" sz="2000" dirty="0">
              <a:solidFill>
                <a:srgbClr val="7030A0"/>
              </a:solidFill>
              <a:latin typeface="Twinkl" panose="02000000000000000000" pitchFamily="2" charset="0"/>
            </a:endParaRPr>
          </a:p>
          <a:p>
            <a:r>
              <a:rPr lang="en-US" sz="2000" dirty="0">
                <a:solidFill>
                  <a:srgbClr val="7030A0"/>
                </a:solidFill>
                <a:latin typeface="Twinkl" panose="02000000000000000000" pitchFamily="2" charset="0"/>
              </a:rPr>
              <a:t>Most human cells have 46 chromosomes so for the child to get a full set of 46, it needs only 23 chromosomes from each sex cell.</a:t>
            </a:r>
            <a:endParaRPr lang="en-AU" sz="2000" dirty="0">
              <a:solidFill>
                <a:srgbClr val="7030A0"/>
              </a:solidFill>
              <a:latin typeface="Twinkl" panose="02000000000000000000" pitchFamily="2" charset="0"/>
            </a:endParaRPr>
          </a:p>
        </p:txBody>
      </p:sp>
    </p:spTree>
    <p:extLst>
      <p:ext uri="{BB962C8B-B14F-4D97-AF65-F5344CB8AC3E}">
        <p14:creationId xmlns:p14="http://schemas.microsoft.com/office/powerpoint/2010/main" val="3224762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sz="1600" dirty="0">
                <a:latin typeface="Twinkl" panose="02000000000000000000" pitchFamily="2" charset="0"/>
              </a:rPr>
              <a:t>2. Explain how sex cells are produced by meiosis</a:t>
            </a:r>
          </a:p>
        </p:txBody>
      </p:sp>
      <p:pic>
        <p:nvPicPr>
          <p:cNvPr id="4" name="Picture 3">
            <a:extLst>
              <a:ext uri="{FF2B5EF4-FFF2-40B4-BE49-F238E27FC236}">
                <a16:creationId xmlns:a16="http://schemas.microsoft.com/office/drawing/2014/main" id="{0D298E54-0E15-4067-A075-4B74512A248C}"/>
              </a:ext>
            </a:extLst>
          </p:cNvPr>
          <p:cNvPicPr>
            <a:picLocks noChangeAspect="1"/>
          </p:cNvPicPr>
          <p:nvPr/>
        </p:nvPicPr>
        <p:blipFill>
          <a:blip r:embed="rId3"/>
          <a:stretch>
            <a:fillRect/>
          </a:stretch>
        </p:blipFill>
        <p:spPr>
          <a:xfrm>
            <a:off x="423412" y="755009"/>
            <a:ext cx="7724216" cy="4405269"/>
          </a:xfrm>
          <a:prstGeom prst="rect">
            <a:avLst/>
          </a:prstGeom>
        </p:spPr>
      </p:pic>
      <p:pic>
        <p:nvPicPr>
          <p:cNvPr id="13316" name="Picture 4" descr="Thinking Past Think-Pair-Share – Katherine Goyette">
            <a:extLst>
              <a:ext uri="{FF2B5EF4-FFF2-40B4-BE49-F238E27FC236}">
                <a16:creationId xmlns:a16="http://schemas.microsoft.com/office/drawing/2014/main" id="{DCBDFD55-86C7-4D65-8008-8724BF6A1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983" y="194050"/>
            <a:ext cx="1414518" cy="104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491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2" name="Subtitle 1">
            <a:extLst>
              <a:ext uri="{FF2B5EF4-FFF2-40B4-BE49-F238E27FC236}">
                <a16:creationId xmlns:a16="http://schemas.microsoft.com/office/drawing/2014/main" id="{7729E2A2-6084-407B-A482-0FDFADDA9169}"/>
              </a:ext>
            </a:extLst>
          </p:cNvPr>
          <p:cNvSpPr>
            <a:spLocks noGrp="1"/>
          </p:cNvSpPr>
          <p:nvPr>
            <p:ph type="subTitle" idx="1"/>
          </p:nvPr>
        </p:nvSpPr>
        <p:spPr/>
        <p:txBody>
          <a:bodyPr/>
          <a:lstStyle/>
          <a:p>
            <a:r>
              <a:rPr lang="en-US" sz="1800" dirty="0">
                <a:latin typeface="Twinkl" panose="02000000000000000000" pitchFamily="2" charset="0"/>
              </a:rPr>
              <a:t>2. Explain how sex cells are produced by meiosis</a:t>
            </a:r>
          </a:p>
        </p:txBody>
      </p:sp>
      <p:pic>
        <p:nvPicPr>
          <p:cNvPr id="5" name="Picture 2">
            <a:extLst>
              <a:ext uri="{FF2B5EF4-FFF2-40B4-BE49-F238E27FC236}">
                <a16:creationId xmlns:a16="http://schemas.microsoft.com/office/drawing/2014/main" id="{B76A0B65-5A2B-44FE-B2EA-9C17DB238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912" y="1090850"/>
            <a:ext cx="3833729" cy="8721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F05974B-92E0-4F5E-BE1E-CD1A05109E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97"/>
          <a:stretch/>
        </p:blipFill>
        <p:spPr bwMode="auto">
          <a:xfrm>
            <a:off x="1362071" y="2076280"/>
            <a:ext cx="2967410" cy="8721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841AD94-BE28-48C0-B789-3C6F20477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849" y="906857"/>
            <a:ext cx="2789613" cy="19789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0F2231F-4554-481E-8A76-5E83821368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767"/>
          <a:stretch/>
        </p:blipFill>
        <p:spPr bwMode="auto">
          <a:xfrm>
            <a:off x="5635205" y="3178620"/>
            <a:ext cx="2444900" cy="1426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2" name="Subtitle 1">
            <a:extLst>
              <a:ext uri="{FF2B5EF4-FFF2-40B4-BE49-F238E27FC236}">
                <a16:creationId xmlns:a16="http://schemas.microsoft.com/office/drawing/2014/main" id="{7729E2A2-6084-407B-A482-0FDFADDA9169}"/>
              </a:ext>
            </a:extLst>
          </p:cNvPr>
          <p:cNvSpPr>
            <a:spLocks noGrp="1"/>
          </p:cNvSpPr>
          <p:nvPr>
            <p:ph type="subTitle" idx="1"/>
          </p:nvPr>
        </p:nvSpPr>
        <p:spPr/>
        <p:txBody>
          <a:bodyPr/>
          <a:lstStyle/>
          <a:p>
            <a:r>
              <a:rPr lang="en-US" sz="1800" dirty="0">
                <a:latin typeface="Twinkl" panose="02000000000000000000" pitchFamily="2" charset="0"/>
              </a:rPr>
              <a:t>2. Explain how sex cells are produced by meiosis</a:t>
            </a:r>
          </a:p>
        </p:txBody>
      </p:sp>
      <p:pic>
        <p:nvPicPr>
          <p:cNvPr id="3" name="MEIOSIS-FINAL-music.mp4">
            <a:hlinkClick r:id="" action="ppaction://media"/>
            <a:extLst>
              <a:ext uri="{FF2B5EF4-FFF2-40B4-BE49-F238E27FC236}">
                <a16:creationId xmlns:a16="http://schemas.microsoft.com/office/drawing/2014/main" id="{36562A9C-207D-490B-B9C3-BB002E0E58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9383" y="756582"/>
            <a:ext cx="7325987" cy="4120868"/>
          </a:xfrm>
          <a:prstGeom prst="rect">
            <a:avLst/>
          </a:prstGeom>
        </p:spPr>
      </p:pic>
    </p:spTree>
    <p:extLst>
      <p:ext uri="{BB962C8B-B14F-4D97-AF65-F5344CB8AC3E}">
        <p14:creationId xmlns:p14="http://schemas.microsoft.com/office/powerpoint/2010/main" val="423318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4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body" idx="1"/>
          </p:nvPr>
        </p:nvSpPr>
        <p:spPr>
          <a:xfrm>
            <a:off x="524124" y="2717446"/>
            <a:ext cx="5770500" cy="2012400"/>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sz="2400" dirty="0">
                <a:latin typeface="Twinkl" panose="02000000000000000000" pitchFamily="2" charset="0"/>
              </a:rPr>
              <a:t>1. Describe how sex cells are different from other cells in the body</a:t>
            </a:r>
          </a:p>
          <a:p>
            <a:pPr marL="114300" lvl="0" indent="0" algn="l" rtl="0">
              <a:spcBef>
                <a:spcPts val="0"/>
              </a:spcBef>
              <a:spcAft>
                <a:spcPts val="0"/>
              </a:spcAft>
              <a:buSzPts val="1800"/>
              <a:buNone/>
            </a:pPr>
            <a:endParaRPr lang="en-US" sz="2400" dirty="0">
              <a:latin typeface="Twinkl" panose="02000000000000000000" pitchFamily="2" charset="0"/>
            </a:endParaRPr>
          </a:p>
          <a:p>
            <a:pPr marL="114300" lvl="0" indent="0" algn="l" rtl="0">
              <a:spcBef>
                <a:spcPts val="0"/>
              </a:spcBef>
              <a:spcAft>
                <a:spcPts val="0"/>
              </a:spcAft>
              <a:buSzPts val="1800"/>
              <a:buNone/>
            </a:pPr>
            <a:r>
              <a:rPr lang="en-US" sz="2400" dirty="0">
                <a:latin typeface="Twinkl" panose="02000000000000000000" pitchFamily="2" charset="0"/>
              </a:rPr>
              <a:t>2. Explain how sex cells are produced by meiosis</a:t>
            </a:r>
            <a:endParaRPr sz="2400" dirty="0">
              <a:latin typeface="Twinkl" panose="02000000000000000000" pitchFamily="2" charset="0"/>
            </a:endParaRPr>
          </a:p>
        </p:txBody>
      </p:sp>
      <p:sp>
        <p:nvSpPr>
          <p:cNvPr id="121" name="Google Shape;121;p20"/>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sz="3600" dirty="0">
                <a:latin typeface="Twinkl ExtraBold" panose="02000000000000000000" pitchFamily="2" charset="0"/>
              </a:rPr>
              <a:t>We are learning about </a:t>
            </a:r>
            <a:r>
              <a:rPr lang="en-AU" sz="3600" u="sng" dirty="0">
                <a:latin typeface="Twinkl ExtraBold" panose="02000000000000000000" pitchFamily="2" charset="0"/>
              </a:rPr>
              <a:t>Meiosis</a:t>
            </a:r>
            <a:endParaRPr sz="3600" u="sng" dirty="0">
              <a:latin typeface="Twinkl ExtraBold" panose="02000000000000000000" pitchFamily="2" charset="0"/>
            </a:endParaRPr>
          </a:p>
        </p:txBody>
      </p:sp>
      <p:graphicFrame>
        <p:nvGraphicFramePr>
          <p:cNvPr id="122" name="Google Shape;122;p20"/>
          <p:cNvGraphicFramePr/>
          <p:nvPr/>
        </p:nvGraphicFramePr>
        <p:xfrm>
          <a:off x="6693450" y="4023650"/>
          <a:ext cx="2271400" cy="877315"/>
        </p:xfrm>
        <a:graphic>
          <a:graphicData uri="http://schemas.openxmlformats.org/drawingml/2006/table">
            <a:tbl>
              <a:tblPr>
                <a:noFill/>
                <a:tableStyleId>{7E32BDA9-7B03-4572-B6A5-48FAC40F88BA}</a:tableStyleId>
              </a:tblPr>
              <a:tblGrid>
                <a:gridCol w="22714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DECLARE THE OBJECTIVE</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Read the learning objective to your partner.</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4" name="Google Shape;124;p20"/>
          <p:cNvGraphicFramePr/>
          <p:nvPr/>
        </p:nvGraphicFramePr>
        <p:xfrm>
          <a:off x="7603350" y="229425"/>
          <a:ext cx="1224575" cy="350490"/>
        </p:xfrm>
        <a:graphic>
          <a:graphicData uri="http://schemas.openxmlformats.org/drawingml/2006/table">
            <a:tbl>
              <a:tblPr>
                <a:noFill/>
                <a:tableStyleId>{7E32BDA9-7B03-4572-B6A5-48FAC40F88BA}</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TRACK WITH ME</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25" name="Google Shape;125;p20"/>
          <p:cNvGraphicFramePr/>
          <p:nvPr/>
        </p:nvGraphicFramePr>
        <p:xfrm>
          <a:off x="7603350" y="738925"/>
          <a:ext cx="1224575" cy="350490"/>
        </p:xfrm>
        <a:graphic>
          <a:graphicData uri="http://schemas.openxmlformats.org/drawingml/2006/table">
            <a:tbl>
              <a:tblPr>
                <a:noFill/>
                <a:tableStyleId>{7E32BDA9-7B03-4572-B6A5-48FAC40F88BA}</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READ WITH ME</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3166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C6E501-D09A-49BE-810B-EA1D050EC56A}"/>
              </a:ext>
            </a:extLst>
          </p:cNvPr>
          <p:cNvPicPr>
            <a:picLocks noChangeAspect="1"/>
          </p:cNvPicPr>
          <p:nvPr/>
        </p:nvPicPr>
        <p:blipFill>
          <a:blip r:embed="rId2"/>
          <a:stretch>
            <a:fillRect/>
          </a:stretch>
        </p:blipFill>
        <p:spPr>
          <a:xfrm>
            <a:off x="0" y="1221763"/>
            <a:ext cx="9144000" cy="2699974"/>
          </a:xfrm>
          <a:prstGeom prst="rect">
            <a:avLst/>
          </a:prstGeom>
        </p:spPr>
      </p:pic>
    </p:spTree>
    <p:extLst>
      <p:ext uri="{BB962C8B-B14F-4D97-AF65-F5344CB8AC3E}">
        <p14:creationId xmlns:p14="http://schemas.microsoft.com/office/powerpoint/2010/main" val="346976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dk1"/>
              </a:buClr>
              <a:buSzPts val="1800"/>
              <a:buChar char="●"/>
            </a:pPr>
            <a:endParaRPr dirty="0"/>
          </a:p>
        </p:txBody>
      </p:sp>
      <p:sp>
        <p:nvSpPr>
          <p:cNvPr id="215" name="Google Shape;215;p30"/>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graphicFrame>
        <p:nvGraphicFramePr>
          <p:cNvPr id="216" name="Google Shape;216;p30"/>
          <p:cNvGraphicFramePr/>
          <p:nvPr/>
        </p:nvGraphicFramePr>
        <p:xfrm>
          <a:off x="6516150" y="4154275"/>
          <a:ext cx="2419775" cy="746690"/>
        </p:xfrm>
        <a:graphic>
          <a:graphicData uri="http://schemas.openxmlformats.org/drawingml/2006/table">
            <a:tbl>
              <a:tblPr>
                <a:noFill/>
                <a:tableStyleId>{7E32BDA9-7B03-4572-B6A5-48FAC40F88BA}</a:tableStyleId>
              </a:tblPr>
              <a:tblGrid>
                <a:gridCol w="24197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body" idx="1"/>
          </p:nvPr>
        </p:nvSpPr>
        <p:spPr>
          <a:xfrm>
            <a:off x="524124" y="2717446"/>
            <a:ext cx="5770500" cy="2012400"/>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sz="2400" dirty="0">
                <a:latin typeface="Twinkl" panose="02000000000000000000" pitchFamily="2" charset="0"/>
              </a:rPr>
              <a:t>1. Describe how sex cells are different from other cells in the body</a:t>
            </a:r>
          </a:p>
          <a:p>
            <a:pPr marL="114300" lvl="0" indent="0" algn="l" rtl="0">
              <a:spcBef>
                <a:spcPts val="0"/>
              </a:spcBef>
              <a:spcAft>
                <a:spcPts val="0"/>
              </a:spcAft>
              <a:buSzPts val="1800"/>
              <a:buNone/>
            </a:pPr>
            <a:endParaRPr lang="en-US" sz="2400" dirty="0">
              <a:latin typeface="Twinkl" panose="02000000000000000000" pitchFamily="2" charset="0"/>
            </a:endParaRPr>
          </a:p>
          <a:p>
            <a:pPr marL="114300" lvl="0" indent="0" algn="l" rtl="0">
              <a:spcBef>
                <a:spcPts val="0"/>
              </a:spcBef>
              <a:spcAft>
                <a:spcPts val="0"/>
              </a:spcAft>
              <a:buSzPts val="1800"/>
              <a:buNone/>
            </a:pPr>
            <a:r>
              <a:rPr lang="en-US" sz="2400" dirty="0">
                <a:latin typeface="Twinkl" panose="02000000000000000000" pitchFamily="2" charset="0"/>
              </a:rPr>
              <a:t>2. Explain how sex cells are produced by meiosis</a:t>
            </a:r>
            <a:endParaRPr sz="2400" dirty="0">
              <a:latin typeface="Twinkl" panose="02000000000000000000" pitchFamily="2" charset="0"/>
            </a:endParaRPr>
          </a:p>
        </p:txBody>
      </p:sp>
      <p:sp>
        <p:nvSpPr>
          <p:cNvPr id="121" name="Google Shape;121;p20"/>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sz="3600" dirty="0">
                <a:latin typeface="Twinkl ExtraBold" panose="02000000000000000000" pitchFamily="2" charset="0"/>
              </a:rPr>
              <a:t>We are learning about </a:t>
            </a:r>
            <a:r>
              <a:rPr lang="en-AU" sz="3600" u="sng" dirty="0">
                <a:latin typeface="Twinkl ExtraBold" panose="02000000000000000000" pitchFamily="2" charset="0"/>
              </a:rPr>
              <a:t>Meiosis</a:t>
            </a:r>
            <a:endParaRPr sz="3600" u="sng" dirty="0">
              <a:latin typeface="Twinkl ExtraBold" panose="02000000000000000000" pitchFamily="2" charset="0"/>
            </a:endParaRPr>
          </a:p>
        </p:txBody>
      </p:sp>
      <p:graphicFrame>
        <p:nvGraphicFramePr>
          <p:cNvPr id="122" name="Google Shape;122;p20"/>
          <p:cNvGraphicFramePr/>
          <p:nvPr/>
        </p:nvGraphicFramePr>
        <p:xfrm>
          <a:off x="6693450" y="4023650"/>
          <a:ext cx="2271400" cy="877315"/>
        </p:xfrm>
        <a:graphic>
          <a:graphicData uri="http://schemas.openxmlformats.org/drawingml/2006/table">
            <a:tbl>
              <a:tblPr>
                <a:noFill/>
                <a:tableStyleId>{7E32BDA9-7B03-4572-B6A5-48FAC40F88BA}</a:tableStyleId>
              </a:tblPr>
              <a:tblGrid>
                <a:gridCol w="22714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DECLARE THE OBJECTIVE</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Read the learning objective to your partner.</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24" name="Google Shape;124;p20"/>
          <p:cNvGraphicFramePr/>
          <p:nvPr/>
        </p:nvGraphicFramePr>
        <p:xfrm>
          <a:off x="7603350" y="229425"/>
          <a:ext cx="1224575" cy="350490"/>
        </p:xfrm>
        <a:graphic>
          <a:graphicData uri="http://schemas.openxmlformats.org/drawingml/2006/table">
            <a:tbl>
              <a:tblPr>
                <a:noFill/>
                <a:tableStyleId>{7E32BDA9-7B03-4572-B6A5-48FAC40F88BA}</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TRACK WITH ME</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25" name="Google Shape;125;p20"/>
          <p:cNvGraphicFramePr/>
          <p:nvPr/>
        </p:nvGraphicFramePr>
        <p:xfrm>
          <a:off x="7603350" y="738925"/>
          <a:ext cx="1224575" cy="350490"/>
        </p:xfrm>
        <a:graphic>
          <a:graphicData uri="http://schemas.openxmlformats.org/drawingml/2006/table">
            <a:tbl>
              <a:tblPr>
                <a:noFill/>
                <a:tableStyleId>{7E32BDA9-7B03-4572-B6A5-48FAC40F88BA}</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READ WITH ME</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8" name="TextBox 7">
            <a:extLst>
              <a:ext uri="{FF2B5EF4-FFF2-40B4-BE49-F238E27FC236}">
                <a16:creationId xmlns:a16="http://schemas.microsoft.com/office/drawing/2014/main" id="{2DE1D74F-3CA8-4848-A09F-644A774DBDBB}"/>
              </a:ext>
            </a:extLst>
          </p:cNvPr>
          <p:cNvSpPr txBox="1"/>
          <p:nvPr/>
        </p:nvSpPr>
        <p:spPr>
          <a:xfrm>
            <a:off x="2154802" y="746895"/>
            <a:ext cx="5144495" cy="461665"/>
          </a:xfrm>
          <a:prstGeom prst="rect">
            <a:avLst/>
          </a:prstGeom>
          <a:noFill/>
        </p:spPr>
        <p:txBody>
          <a:bodyPr wrap="square">
            <a:spAutoFit/>
          </a:bodyPr>
          <a:lstStyle/>
          <a:p>
            <a:pPr algn="l"/>
            <a:r>
              <a:rPr lang="en-AU" sz="2400" b="1" i="0" dirty="0">
                <a:solidFill>
                  <a:srgbClr val="002060"/>
                </a:solidFill>
                <a:effectLst/>
                <a:latin typeface="Open Sans" panose="020B0606030504020204" pitchFamily="34" charset="0"/>
              </a:rPr>
              <a:t>Sexual Reproduction and DNA</a:t>
            </a:r>
          </a:p>
        </p:txBody>
      </p:sp>
      <p:sp>
        <p:nvSpPr>
          <p:cNvPr id="10" name="TextBox 9">
            <a:extLst>
              <a:ext uri="{FF2B5EF4-FFF2-40B4-BE49-F238E27FC236}">
                <a16:creationId xmlns:a16="http://schemas.microsoft.com/office/drawing/2014/main" id="{16FAD3BA-29E0-4718-8EBF-A8B8C888A19B}"/>
              </a:ext>
            </a:extLst>
          </p:cNvPr>
          <p:cNvSpPr txBox="1"/>
          <p:nvPr/>
        </p:nvSpPr>
        <p:spPr>
          <a:xfrm>
            <a:off x="683812" y="1341406"/>
            <a:ext cx="5868063" cy="4524315"/>
          </a:xfrm>
          <a:prstGeom prst="rect">
            <a:avLst/>
          </a:prstGeom>
          <a:noFill/>
        </p:spPr>
        <p:txBody>
          <a:bodyPr wrap="square">
            <a:spAutoFit/>
          </a:bodyPr>
          <a:lstStyle/>
          <a:p>
            <a:pPr algn="l"/>
            <a:r>
              <a:rPr lang="en-US" sz="2400" b="0" i="0" dirty="0">
                <a:solidFill>
                  <a:srgbClr val="000000"/>
                </a:solidFill>
                <a:effectLst/>
                <a:latin typeface="Twinkl" panose="02000000000000000000" pitchFamily="2" charset="0"/>
              </a:rPr>
              <a:t>Sexual reproduction is the process used by many animals, plants and other organisms to produce offspring. </a:t>
            </a:r>
          </a:p>
          <a:p>
            <a:pPr algn="l"/>
            <a:endParaRPr lang="en-US" sz="2400" dirty="0">
              <a:latin typeface="Twinkl" panose="02000000000000000000" pitchFamily="2" charset="0"/>
            </a:endParaRPr>
          </a:p>
          <a:p>
            <a:pPr algn="l"/>
            <a:r>
              <a:rPr lang="en-US" sz="2400" b="0" i="0" dirty="0">
                <a:solidFill>
                  <a:srgbClr val="000000"/>
                </a:solidFill>
                <a:effectLst/>
                <a:latin typeface="Twinkl" panose="02000000000000000000" pitchFamily="2" charset="0"/>
              </a:rPr>
              <a:t>It involves special sex cells, also known as </a:t>
            </a:r>
            <a:r>
              <a:rPr lang="en-US" sz="2400" b="1" i="0" dirty="0">
                <a:solidFill>
                  <a:srgbClr val="000000"/>
                </a:solidFill>
                <a:effectLst/>
                <a:latin typeface="Twinkl" panose="02000000000000000000" pitchFamily="2" charset="0"/>
              </a:rPr>
              <a:t>gametes</a:t>
            </a:r>
            <a:r>
              <a:rPr lang="en-US" sz="2400" b="0" i="0" dirty="0">
                <a:solidFill>
                  <a:srgbClr val="000000"/>
                </a:solidFill>
                <a:effectLst/>
                <a:latin typeface="Twinkl" panose="02000000000000000000" pitchFamily="2" charset="0"/>
              </a:rPr>
              <a:t>. </a:t>
            </a:r>
            <a:br>
              <a:rPr lang="en-US" sz="2400" b="0" i="0" dirty="0">
                <a:solidFill>
                  <a:srgbClr val="000000"/>
                </a:solidFill>
                <a:effectLst/>
                <a:latin typeface="Twinkl" panose="02000000000000000000" pitchFamily="2" charset="0"/>
              </a:rPr>
            </a:br>
            <a:br>
              <a:rPr lang="en-US" sz="2400" b="0" i="0" dirty="0">
                <a:solidFill>
                  <a:srgbClr val="000000"/>
                </a:solidFill>
                <a:effectLst/>
                <a:latin typeface="Twinkl" panose="02000000000000000000" pitchFamily="2" charset="0"/>
              </a:rPr>
            </a:br>
            <a:r>
              <a:rPr lang="en-US" sz="2400" b="0" i="0" dirty="0">
                <a:solidFill>
                  <a:srgbClr val="000000"/>
                </a:solidFill>
                <a:effectLst/>
                <a:latin typeface="Twinkl" panose="02000000000000000000" pitchFamily="2" charset="0"/>
              </a:rPr>
              <a:t>In animals, female sex cells are called eggs and male sex cells are called sperm.</a:t>
            </a:r>
          </a:p>
          <a:p>
            <a:pPr algn="l"/>
            <a:endParaRPr lang="en-US" sz="2400" dirty="0">
              <a:latin typeface="Twinkl" panose="02000000000000000000" pitchFamily="2" charset="0"/>
            </a:endParaRPr>
          </a:p>
          <a:p>
            <a:pPr algn="l"/>
            <a:endParaRPr lang="en-US" sz="2400" b="0" i="0" dirty="0">
              <a:solidFill>
                <a:srgbClr val="000000"/>
              </a:solidFill>
              <a:effectLst/>
              <a:latin typeface="Twinkl" panose="02000000000000000000" pitchFamily="2" charset="0"/>
            </a:endParaRPr>
          </a:p>
          <a:p>
            <a:pPr algn="l"/>
            <a:endParaRPr lang="en-US" sz="2400" b="0" i="0" dirty="0">
              <a:solidFill>
                <a:srgbClr val="000000"/>
              </a:solidFill>
              <a:effectLst/>
              <a:latin typeface="Twinkl" panose="02000000000000000000" pitchFamily="2" charset="0"/>
            </a:endParaRPr>
          </a:p>
        </p:txBody>
      </p:sp>
      <p:pic>
        <p:nvPicPr>
          <p:cNvPr id="2050" name="Picture 2" descr="Human egg cell isolated on white background Stock Photo by ©Jezper 34224709">
            <a:extLst>
              <a:ext uri="{FF2B5EF4-FFF2-40B4-BE49-F238E27FC236}">
                <a16:creationId xmlns:a16="http://schemas.microsoft.com/office/drawing/2014/main" id="{CF3BF188-07C2-4F49-A6B1-030F3B9A9B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86" t="8432" r="16067" b="6777"/>
          <a:stretch/>
        </p:blipFill>
        <p:spPr bwMode="auto">
          <a:xfrm>
            <a:off x="7098630" y="1208560"/>
            <a:ext cx="1711415" cy="16275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ite On White Lone Sperm On Stock Photo (Edit Now) 478685476">
            <a:extLst>
              <a:ext uri="{FF2B5EF4-FFF2-40B4-BE49-F238E27FC236}">
                <a16:creationId xmlns:a16="http://schemas.microsoft.com/office/drawing/2014/main" id="{E0E944DC-87DD-44FA-A856-7EE3697BEB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1" t="23336" b="41186"/>
          <a:stretch/>
        </p:blipFill>
        <p:spPr bwMode="auto">
          <a:xfrm rot="4509422">
            <a:off x="7807563" y="3239928"/>
            <a:ext cx="1564955" cy="4676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White On White Lone Sperm On Stock Photo (Edit Now) 478685476">
            <a:extLst>
              <a:ext uri="{FF2B5EF4-FFF2-40B4-BE49-F238E27FC236}">
                <a16:creationId xmlns:a16="http://schemas.microsoft.com/office/drawing/2014/main" id="{543D701D-154C-424E-BF6A-F67A29FB22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1" t="23336" b="41186"/>
          <a:stretch/>
        </p:blipFill>
        <p:spPr bwMode="auto">
          <a:xfrm rot="6051768">
            <a:off x="6288410" y="3416365"/>
            <a:ext cx="1564955" cy="4676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White On White Lone Sperm On Stock Photo (Edit Now) 478685476">
            <a:extLst>
              <a:ext uri="{FF2B5EF4-FFF2-40B4-BE49-F238E27FC236}">
                <a16:creationId xmlns:a16="http://schemas.microsoft.com/office/drawing/2014/main" id="{15594AD4-60EA-48EA-AF8B-1AECABD072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1" t="23336" b="41186"/>
          <a:stretch/>
        </p:blipFill>
        <p:spPr bwMode="auto">
          <a:xfrm rot="5400000">
            <a:off x="7066663" y="3861637"/>
            <a:ext cx="1564955" cy="467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10" name="TextBox 9">
            <a:extLst>
              <a:ext uri="{FF2B5EF4-FFF2-40B4-BE49-F238E27FC236}">
                <a16:creationId xmlns:a16="http://schemas.microsoft.com/office/drawing/2014/main" id="{16FAD3BA-29E0-4718-8EBF-A8B8C888A19B}"/>
              </a:ext>
            </a:extLst>
          </p:cNvPr>
          <p:cNvSpPr txBox="1"/>
          <p:nvPr/>
        </p:nvSpPr>
        <p:spPr>
          <a:xfrm>
            <a:off x="683812" y="1341406"/>
            <a:ext cx="4691270" cy="3170099"/>
          </a:xfrm>
          <a:prstGeom prst="rect">
            <a:avLst/>
          </a:prstGeom>
          <a:noFill/>
        </p:spPr>
        <p:txBody>
          <a:bodyPr wrap="square">
            <a:spAutoFit/>
          </a:bodyPr>
          <a:lstStyle/>
          <a:p>
            <a:pPr algn="l"/>
            <a:r>
              <a:rPr lang="en-US" sz="2000" b="0" i="0" dirty="0">
                <a:solidFill>
                  <a:srgbClr val="000000"/>
                </a:solidFill>
                <a:effectLst/>
                <a:latin typeface="Twinkl" panose="02000000000000000000" pitchFamily="2" charset="0"/>
              </a:rPr>
              <a:t>Every one of us began as just </a:t>
            </a:r>
            <a:r>
              <a:rPr lang="en-US" sz="2000" b="0" i="1" dirty="0">
                <a:solidFill>
                  <a:srgbClr val="000000"/>
                </a:solidFill>
                <a:effectLst/>
                <a:latin typeface="Twinkl" panose="02000000000000000000" pitchFamily="2" charset="0"/>
              </a:rPr>
              <a:t>one</a:t>
            </a:r>
            <a:r>
              <a:rPr lang="en-US" sz="2000" b="0" i="0" dirty="0">
                <a:solidFill>
                  <a:srgbClr val="000000"/>
                </a:solidFill>
                <a:effectLst/>
                <a:latin typeface="Twinkl" panose="02000000000000000000" pitchFamily="2" charset="0"/>
              </a:rPr>
              <a:t> cell, created when an egg cell and a sperm cell fused together. </a:t>
            </a:r>
          </a:p>
          <a:p>
            <a:pPr algn="l"/>
            <a:endParaRPr lang="en-US" sz="2000" dirty="0">
              <a:latin typeface="Twinkl" panose="02000000000000000000" pitchFamily="2" charset="0"/>
            </a:endParaRPr>
          </a:p>
          <a:p>
            <a:pPr algn="l"/>
            <a:r>
              <a:rPr lang="en-US" sz="2000" b="0" i="0" dirty="0">
                <a:solidFill>
                  <a:srgbClr val="000000"/>
                </a:solidFill>
                <a:effectLst/>
                <a:latin typeface="Twinkl" panose="02000000000000000000" pitchFamily="2" charset="0"/>
              </a:rPr>
              <a:t>This process is called </a:t>
            </a:r>
            <a:r>
              <a:rPr lang="en-US" sz="2000" b="1" i="0" dirty="0">
                <a:solidFill>
                  <a:srgbClr val="000000"/>
                </a:solidFill>
                <a:effectLst/>
                <a:latin typeface="Twinkl" panose="02000000000000000000" pitchFamily="2" charset="0"/>
              </a:rPr>
              <a:t>fertilization</a:t>
            </a:r>
            <a:r>
              <a:rPr lang="en-US" sz="2000" b="0" i="0" dirty="0">
                <a:solidFill>
                  <a:srgbClr val="000000"/>
                </a:solidFill>
                <a:effectLst/>
                <a:latin typeface="Twinkl" panose="02000000000000000000" pitchFamily="2" charset="0"/>
              </a:rPr>
              <a:t>. A fertilized egg cell contains DNA from both the mother and father. </a:t>
            </a:r>
          </a:p>
          <a:p>
            <a:pPr algn="l"/>
            <a:endParaRPr lang="en-US" sz="2000" dirty="0">
              <a:latin typeface="Twinkl" panose="02000000000000000000" pitchFamily="2" charset="0"/>
            </a:endParaRPr>
          </a:p>
          <a:p>
            <a:pPr algn="l"/>
            <a:r>
              <a:rPr lang="en-US" sz="2000" b="0" i="0" dirty="0">
                <a:solidFill>
                  <a:srgbClr val="000000"/>
                </a:solidFill>
                <a:effectLst/>
                <a:latin typeface="Twinkl" panose="02000000000000000000" pitchFamily="2" charset="0"/>
              </a:rPr>
              <a:t>This provides the genetic instructions for building a particular human being.</a:t>
            </a:r>
          </a:p>
        </p:txBody>
      </p:sp>
      <p:pic>
        <p:nvPicPr>
          <p:cNvPr id="3" name="Picture 2">
            <a:extLst>
              <a:ext uri="{FF2B5EF4-FFF2-40B4-BE49-F238E27FC236}">
                <a16:creationId xmlns:a16="http://schemas.microsoft.com/office/drawing/2014/main" id="{05A3A530-AB59-460B-A620-5533BC72B001}"/>
              </a:ext>
            </a:extLst>
          </p:cNvPr>
          <p:cNvPicPr>
            <a:picLocks noChangeAspect="1"/>
          </p:cNvPicPr>
          <p:nvPr/>
        </p:nvPicPr>
        <p:blipFill>
          <a:blip r:embed="rId3"/>
          <a:stretch>
            <a:fillRect/>
          </a:stretch>
        </p:blipFill>
        <p:spPr>
          <a:xfrm>
            <a:off x="5375082" y="1486357"/>
            <a:ext cx="3574534" cy="2361618"/>
          </a:xfrm>
          <a:prstGeom prst="rect">
            <a:avLst/>
          </a:prstGeom>
        </p:spPr>
      </p:pic>
      <p:sp>
        <p:nvSpPr>
          <p:cNvPr id="7" name="TextBox 6">
            <a:extLst>
              <a:ext uri="{FF2B5EF4-FFF2-40B4-BE49-F238E27FC236}">
                <a16:creationId xmlns:a16="http://schemas.microsoft.com/office/drawing/2014/main" id="{286EFD15-D22B-4849-8515-C954C68E3FE8}"/>
              </a:ext>
            </a:extLst>
          </p:cNvPr>
          <p:cNvSpPr txBox="1"/>
          <p:nvPr/>
        </p:nvSpPr>
        <p:spPr>
          <a:xfrm>
            <a:off x="2154802" y="746895"/>
            <a:ext cx="5144495" cy="461665"/>
          </a:xfrm>
          <a:prstGeom prst="rect">
            <a:avLst/>
          </a:prstGeom>
          <a:noFill/>
        </p:spPr>
        <p:txBody>
          <a:bodyPr wrap="square">
            <a:spAutoFit/>
          </a:bodyPr>
          <a:lstStyle/>
          <a:p>
            <a:pPr algn="l"/>
            <a:r>
              <a:rPr lang="en-AU" sz="2400" b="1" i="0" dirty="0">
                <a:solidFill>
                  <a:srgbClr val="002060"/>
                </a:solidFill>
                <a:effectLst/>
                <a:latin typeface="Open Sans" panose="020B0606030504020204" pitchFamily="34" charset="0"/>
              </a:rPr>
              <a:t>Sexual Reproduction and DNA</a:t>
            </a:r>
          </a:p>
        </p:txBody>
      </p:sp>
    </p:spTree>
    <p:extLst>
      <p:ext uri="{BB962C8B-B14F-4D97-AF65-F5344CB8AC3E}">
        <p14:creationId xmlns:p14="http://schemas.microsoft.com/office/powerpoint/2010/main" val="1008842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13" name="TextBox 12">
            <a:extLst>
              <a:ext uri="{FF2B5EF4-FFF2-40B4-BE49-F238E27FC236}">
                <a16:creationId xmlns:a16="http://schemas.microsoft.com/office/drawing/2014/main" id="{DA20295E-1369-4F49-AFF6-5AD90877E119}"/>
              </a:ext>
            </a:extLst>
          </p:cNvPr>
          <p:cNvSpPr txBox="1"/>
          <p:nvPr/>
        </p:nvSpPr>
        <p:spPr>
          <a:xfrm>
            <a:off x="636105" y="1193188"/>
            <a:ext cx="8221648" cy="3170099"/>
          </a:xfrm>
          <a:prstGeom prst="rect">
            <a:avLst/>
          </a:prstGeom>
          <a:noFill/>
        </p:spPr>
        <p:txBody>
          <a:bodyPr wrap="square">
            <a:spAutoFit/>
          </a:bodyPr>
          <a:lstStyle/>
          <a:p>
            <a:r>
              <a:rPr lang="en-US" sz="2000" dirty="0">
                <a:latin typeface="Twinkl" panose="02000000000000000000" pitchFamily="2" charset="0"/>
              </a:rPr>
              <a:t>Identify which of the following statements about </a:t>
            </a:r>
            <a:r>
              <a:rPr lang="en-US" sz="2000" b="1" dirty="0">
                <a:latin typeface="Twinkl" panose="02000000000000000000" pitchFamily="2" charset="0"/>
              </a:rPr>
              <a:t>sex cells </a:t>
            </a:r>
            <a:r>
              <a:rPr lang="en-US" sz="2000" dirty="0">
                <a:latin typeface="Twinkl" panose="02000000000000000000" pitchFamily="2" charset="0"/>
              </a:rPr>
              <a:t>are </a:t>
            </a:r>
            <a:r>
              <a:rPr lang="en-US" sz="2000" b="1" dirty="0">
                <a:latin typeface="Twinkl" panose="02000000000000000000" pitchFamily="2" charset="0"/>
              </a:rPr>
              <a:t>correct</a:t>
            </a:r>
            <a:r>
              <a:rPr lang="en-US" sz="2000" dirty="0">
                <a:latin typeface="Twinkl" panose="02000000000000000000" pitchFamily="2" charset="0"/>
              </a:rPr>
              <a:t>. </a:t>
            </a:r>
          </a:p>
          <a:p>
            <a:endParaRPr lang="en-US" sz="2000" dirty="0">
              <a:latin typeface="Twinkl" panose="02000000000000000000" pitchFamily="2" charset="0"/>
            </a:endParaRPr>
          </a:p>
          <a:p>
            <a:endParaRPr lang="en-US" sz="2000" dirty="0">
              <a:latin typeface="Twinkl" panose="02000000000000000000" pitchFamily="2" charset="0"/>
            </a:endParaRPr>
          </a:p>
          <a:p>
            <a:r>
              <a:rPr lang="en-US" sz="2000" dirty="0">
                <a:latin typeface="Twinkl" panose="02000000000000000000" pitchFamily="2" charset="0"/>
              </a:rPr>
              <a:t>A. Sex cells are also called gametes</a:t>
            </a:r>
          </a:p>
          <a:p>
            <a:r>
              <a:rPr lang="en-US" sz="2000" dirty="0">
                <a:latin typeface="Twinkl" panose="02000000000000000000" pitchFamily="2" charset="0"/>
              </a:rPr>
              <a:t> </a:t>
            </a:r>
          </a:p>
          <a:p>
            <a:r>
              <a:rPr lang="en-US" sz="2000" dirty="0">
                <a:latin typeface="Twinkl" panose="02000000000000000000" pitchFamily="2" charset="0"/>
              </a:rPr>
              <a:t>B. Sex cells include skin and nerve cells</a:t>
            </a:r>
          </a:p>
          <a:p>
            <a:r>
              <a:rPr lang="en-US" sz="2000" dirty="0">
                <a:latin typeface="Twinkl" panose="02000000000000000000" pitchFamily="2" charset="0"/>
              </a:rPr>
              <a:t> </a:t>
            </a:r>
          </a:p>
          <a:p>
            <a:r>
              <a:rPr lang="en-US" sz="2000" dirty="0">
                <a:latin typeface="Twinkl" panose="02000000000000000000" pitchFamily="2" charset="0"/>
              </a:rPr>
              <a:t>C. Male sex cells are called sperm</a:t>
            </a:r>
          </a:p>
          <a:p>
            <a:r>
              <a:rPr lang="en-US" sz="2000" dirty="0">
                <a:latin typeface="Twinkl" panose="02000000000000000000" pitchFamily="2" charset="0"/>
              </a:rPr>
              <a:t> </a:t>
            </a:r>
          </a:p>
          <a:p>
            <a:r>
              <a:rPr lang="en-US" sz="2000" dirty="0">
                <a:latin typeface="Twinkl" panose="02000000000000000000" pitchFamily="2" charset="0"/>
              </a:rPr>
              <a:t>D. The role of sex cells is to fuse together to form a new organism</a:t>
            </a:r>
            <a:endParaRPr lang="en-AU" sz="2000" dirty="0">
              <a:latin typeface="Twinkl" panose="02000000000000000000" pitchFamily="2" charset="0"/>
            </a:endParaRPr>
          </a:p>
        </p:txBody>
      </p:sp>
      <p:pic>
        <p:nvPicPr>
          <p:cNvPr id="3081" name="Picture 9" descr="White board with marker, PSD template psd free download">
            <a:extLst>
              <a:ext uri="{FF2B5EF4-FFF2-40B4-BE49-F238E27FC236}">
                <a16:creationId xmlns:a16="http://schemas.microsoft.com/office/drawing/2014/main" id="{E212A700-E766-418E-A512-9E2264E4F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254" y="58820"/>
            <a:ext cx="1478997" cy="111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2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3">
                                            <p:txEl>
                                              <p:pRg st="3" end="3"/>
                                            </p:txEl>
                                          </p:spTgt>
                                        </p:tgtEl>
                                        <p:attrNameLst>
                                          <p:attrName>style.color</p:attrName>
                                        </p:attrNameLst>
                                      </p:cBhvr>
                                      <p:to>
                                        <a:srgbClr val="00B050"/>
                                      </p:to>
                                    </p:animClr>
                                    <p:animClr clrSpc="rgb" dir="cw">
                                      <p:cBhvr>
                                        <p:cTn id="7" dur="500" fill="hold"/>
                                        <p:tgtEl>
                                          <p:spTgt spid="13">
                                            <p:txEl>
                                              <p:pRg st="3" end="3"/>
                                            </p:txEl>
                                          </p:spTgt>
                                        </p:tgtEl>
                                        <p:attrNameLst>
                                          <p:attrName>fillcolor</p:attrName>
                                        </p:attrNameLst>
                                      </p:cBhvr>
                                      <p:to>
                                        <a:srgbClr val="00B050"/>
                                      </p:to>
                                    </p:animClr>
                                    <p:set>
                                      <p:cBhvr>
                                        <p:cTn id="8" dur="500" fill="hold"/>
                                        <p:tgtEl>
                                          <p:spTgt spid="13">
                                            <p:txEl>
                                              <p:pRg st="3" end="3"/>
                                            </p:txEl>
                                          </p:spTgt>
                                        </p:tgtEl>
                                        <p:attrNameLst>
                                          <p:attrName>fill.type</p:attrName>
                                        </p:attrNameLst>
                                      </p:cBhvr>
                                      <p:to>
                                        <p:strVal val="solid"/>
                                      </p:to>
                                    </p:set>
                                    <p:set>
                                      <p:cBhvr>
                                        <p:cTn id="9" dur="500" fill="hold"/>
                                        <p:tgtEl>
                                          <p:spTgt spid="13">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3">
                                            <p:txEl>
                                              <p:pRg st="7" end="7"/>
                                            </p:txEl>
                                          </p:spTgt>
                                        </p:tgtEl>
                                        <p:attrNameLst>
                                          <p:attrName>style.color</p:attrName>
                                        </p:attrNameLst>
                                      </p:cBhvr>
                                      <p:to>
                                        <a:srgbClr val="00B050"/>
                                      </p:to>
                                    </p:animClr>
                                    <p:animClr clrSpc="rgb" dir="cw">
                                      <p:cBhvr>
                                        <p:cTn id="14" dur="500" fill="hold"/>
                                        <p:tgtEl>
                                          <p:spTgt spid="13">
                                            <p:txEl>
                                              <p:pRg st="7" end="7"/>
                                            </p:txEl>
                                          </p:spTgt>
                                        </p:tgtEl>
                                        <p:attrNameLst>
                                          <p:attrName>fillcolor</p:attrName>
                                        </p:attrNameLst>
                                      </p:cBhvr>
                                      <p:to>
                                        <a:srgbClr val="00B050"/>
                                      </p:to>
                                    </p:animClr>
                                    <p:set>
                                      <p:cBhvr>
                                        <p:cTn id="15" dur="500" fill="hold"/>
                                        <p:tgtEl>
                                          <p:spTgt spid="13">
                                            <p:txEl>
                                              <p:pRg st="7" end="7"/>
                                            </p:txEl>
                                          </p:spTgt>
                                        </p:tgtEl>
                                        <p:attrNameLst>
                                          <p:attrName>fill.type</p:attrName>
                                        </p:attrNameLst>
                                      </p:cBhvr>
                                      <p:to>
                                        <p:strVal val="solid"/>
                                      </p:to>
                                    </p:set>
                                    <p:set>
                                      <p:cBhvr>
                                        <p:cTn id="16" dur="500" fill="hold"/>
                                        <p:tgtEl>
                                          <p:spTgt spid="13">
                                            <p:txEl>
                                              <p:pRg st="7" end="7"/>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13">
                                            <p:txEl>
                                              <p:pRg st="9" end="9"/>
                                            </p:txEl>
                                          </p:spTgt>
                                        </p:tgtEl>
                                        <p:attrNameLst>
                                          <p:attrName>style.color</p:attrName>
                                        </p:attrNameLst>
                                      </p:cBhvr>
                                      <p:to>
                                        <a:srgbClr val="00B050"/>
                                      </p:to>
                                    </p:animClr>
                                    <p:animClr clrSpc="rgb" dir="cw">
                                      <p:cBhvr>
                                        <p:cTn id="21" dur="500" fill="hold"/>
                                        <p:tgtEl>
                                          <p:spTgt spid="13">
                                            <p:txEl>
                                              <p:pRg st="9" end="9"/>
                                            </p:txEl>
                                          </p:spTgt>
                                        </p:tgtEl>
                                        <p:attrNameLst>
                                          <p:attrName>fillcolor</p:attrName>
                                        </p:attrNameLst>
                                      </p:cBhvr>
                                      <p:to>
                                        <a:srgbClr val="00B050"/>
                                      </p:to>
                                    </p:animClr>
                                    <p:set>
                                      <p:cBhvr>
                                        <p:cTn id="22" dur="500" fill="hold"/>
                                        <p:tgtEl>
                                          <p:spTgt spid="13">
                                            <p:txEl>
                                              <p:pRg st="9" end="9"/>
                                            </p:txEl>
                                          </p:spTgt>
                                        </p:tgtEl>
                                        <p:attrNameLst>
                                          <p:attrName>fill.type</p:attrName>
                                        </p:attrNameLst>
                                      </p:cBhvr>
                                      <p:to>
                                        <p:strVal val="solid"/>
                                      </p:to>
                                    </p:set>
                                    <p:set>
                                      <p:cBhvr>
                                        <p:cTn id="23" dur="500" fill="hold"/>
                                        <p:tgtEl>
                                          <p:spTgt spid="13">
                                            <p:txEl>
                                              <p:pRg st="9" end="9"/>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13" name="TextBox 12">
            <a:extLst>
              <a:ext uri="{FF2B5EF4-FFF2-40B4-BE49-F238E27FC236}">
                <a16:creationId xmlns:a16="http://schemas.microsoft.com/office/drawing/2014/main" id="{DA20295E-1369-4F49-AFF6-5AD90877E119}"/>
              </a:ext>
            </a:extLst>
          </p:cNvPr>
          <p:cNvSpPr txBox="1"/>
          <p:nvPr/>
        </p:nvSpPr>
        <p:spPr>
          <a:xfrm>
            <a:off x="636105" y="1193188"/>
            <a:ext cx="8221648" cy="3785652"/>
          </a:xfrm>
          <a:prstGeom prst="rect">
            <a:avLst/>
          </a:prstGeom>
          <a:noFill/>
        </p:spPr>
        <p:txBody>
          <a:bodyPr wrap="square">
            <a:spAutoFit/>
          </a:bodyPr>
          <a:lstStyle/>
          <a:p>
            <a:r>
              <a:rPr lang="en-US" sz="2000" b="1" dirty="0">
                <a:latin typeface="Twinkl" panose="02000000000000000000" pitchFamily="2" charset="0"/>
              </a:rPr>
              <a:t>Determine</a:t>
            </a:r>
            <a:r>
              <a:rPr lang="en-US" sz="2000" dirty="0">
                <a:latin typeface="Twinkl" panose="02000000000000000000" pitchFamily="2" charset="0"/>
              </a:rPr>
              <a:t> how fertilization is related to DNA. </a:t>
            </a:r>
          </a:p>
          <a:p>
            <a:endParaRPr lang="en-US" sz="2000" dirty="0">
              <a:latin typeface="Twinkl" panose="02000000000000000000" pitchFamily="2" charset="0"/>
            </a:endParaRPr>
          </a:p>
          <a:p>
            <a:endParaRPr lang="en-US" sz="2000" dirty="0">
              <a:latin typeface="Twinkl" panose="02000000000000000000" pitchFamily="2" charset="0"/>
            </a:endParaRPr>
          </a:p>
          <a:p>
            <a:r>
              <a:rPr lang="en-US" sz="2000" dirty="0">
                <a:latin typeface="Twinkl" panose="02000000000000000000" pitchFamily="2" charset="0"/>
              </a:rPr>
              <a:t>A. Fertilization is the copying of DNA before cell division</a:t>
            </a:r>
          </a:p>
          <a:p>
            <a:endParaRPr lang="en-US" sz="2000" dirty="0">
              <a:latin typeface="Twinkl" panose="02000000000000000000" pitchFamily="2" charset="0"/>
            </a:endParaRPr>
          </a:p>
          <a:p>
            <a:r>
              <a:rPr lang="en-US" sz="2000" dirty="0">
                <a:latin typeface="Twinkl" panose="02000000000000000000" pitchFamily="2" charset="0"/>
              </a:rPr>
              <a:t>B. DNA from the mother and father is joined together by fertilization</a:t>
            </a:r>
          </a:p>
          <a:p>
            <a:endParaRPr lang="en-US" sz="2000" dirty="0">
              <a:latin typeface="Twinkl" panose="02000000000000000000" pitchFamily="2" charset="0"/>
            </a:endParaRPr>
          </a:p>
          <a:p>
            <a:r>
              <a:rPr lang="en-US" sz="2000" dirty="0">
                <a:latin typeface="Twinkl" panose="02000000000000000000" pitchFamily="2" charset="0"/>
              </a:rPr>
              <a:t>C. Fertilization divides DNA into two different types of sex cell</a:t>
            </a:r>
          </a:p>
          <a:p>
            <a:endParaRPr lang="en-US" sz="2000" dirty="0">
              <a:latin typeface="Twinkl" panose="02000000000000000000" pitchFamily="2" charset="0"/>
            </a:endParaRPr>
          </a:p>
          <a:p>
            <a:r>
              <a:rPr lang="en-US" sz="2000" dirty="0">
                <a:latin typeface="Twinkl" panose="02000000000000000000" pitchFamily="2" charset="0"/>
              </a:rPr>
              <a:t>D. DNA is not related to fertilization</a:t>
            </a:r>
          </a:p>
          <a:p>
            <a:endParaRPr lang="en-US" sz="2000" dirty="0">
              <a:latin typeface="Twinkl" panose="02000000000000000000" pitchFamily="2" charset="0"/>
            </a:endParaRPr>
          </a:p>
          <a:p>
            <a:endParaRPr lang="en-US" sz="2000" dirty="0">
              <a:latin typeface="Twinkl" panose="02000000000000000000" pitchFamily="2" charset="0"/>
            </a:endParaRPr>
          </a:p>
        </p:txBody>
      </p:sp>
      <p:pic>
        <p:nvPicPr>
          <p:cNvPr id="3081" name="Picture 9" descr="White board with marker, PSD template psd free download">
            <a:extLst>
              <a:ext uri="{FF2B5EF4-FFF2-40B4-BE49-F238E27FC236}">
                <a16:creationId xmlns:a16="http://schemas.microsoft.com/office/drawing/2014/main" id="{E212A700-E766-418E-A512-9E2264E4F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254" y="58820"/>
            <a:ext cx="1478997" cy="111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4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3">
                                            <p:txEl>
                                              <p:pRg st="5" end="5"/>
                                            </p:txEl>
                                          </p:spTgt>
                                        </p:tgtEl>
                                        <p:attrNameLst>
                                          <p:attrName>style.color</p:attrName>
                                        </p:attrNameLst>
                                      </p:cBhvr>
                                      <p:to>
                                        <a:srgbClr val="00B050"/>
                                      </p:to>
                                    </p:animClr>
                                    <p:animClr clrSpc="rgb" dir="cw">
                                      <p:cBhvr>
                                        <p:cTn id="7" dur="500" fill="hold"/>
                                        <p:tgtEl>
                                          <p:spTgt spid="13">
                                            <p:txEl>
                                              <p:pRg st="5" end="5"/>
                                            </p:txEl>
                                          </p:spTgt>
                                        </p:tgtEl>
                                        <p:attrNameLst>
                                          <p:attrName>fillcolor</p:attrName>
                                        </p:attrNameLst>
                                      </p:cBhvr>
                                      <p:to>
                                        <a:srgbClr val="00B050"/>
                                      </p:to>
                                    </p:animClr>
                                    <p:set>
                                      <p:cBhvr>
                                        <p:cTn id="8" dur="500" fill="hold"/>
                                        <p:tgtEl>
                                          <p:spTgt spid="13">
                                            <p:txEl>
                                              <p:pRg st="5" end="5"/>
                                            </p:txEl>
                                          </p:spTgt>
                                        </p:tgtEl>
                                        <p:attrNameLst>
                                          <p:attrName>fill.type</p:attrName>
                                        </p:attrNameLst>
                                      </p:cBhvr>
                                      <p:to>
                                        <p:strVal val="solid"/>
                                      </p:to>
                                    </p:set>
                                    <p:set>
                                      <p:cBhvr>
                                        <p:cTn id="9" dur="500" fill="hold"/>
                                        <p:tgtEl>
                                          <p:spTgt spid="1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7" name="TextBox 6">
            <a:extLst>
              <a:ext uri="{FF2B5EF4-FFF2-40B4-BE49-F238E27FC236}">
                <a16:creationId xmlns:a16="http://schemas.microsoft.com/office/drawing/2014/main" id="{90152829-FE44-43C0-B377-138A047393A5}"/>
              </a:ext>
            </a:extLst>
          </p:cNvPr>
          <p:cNvSpPr txBox="1"/>
          <p:nvPr/>
        </p:nvSpPr>
        <p:spPr>
          <a:xfrm>
            <a:off x="2154802" y="746895"/>
            <a:ext cx="5144495" cy="461665"/>
          </a:xfrm>
          <a:prstGeom prst="rect">
            <a:avLst/>
          </a:prstGeom>
          <a:noFill/>
        </p:spPr>
        <p:txBody>
          <a:bodyPr wrap="square">
            <a:spAutoFit/>
          </a:bodyPr>
          <a:lstStyle/>
          <a:p>
            <a:pPr algn="ctr"/>
            <a:r>
              <a:rPr lang="en-AU" sz="2400" b="1" i="0" dirty="0">
                <a:solidFill>
                  <a:srgbClr val="002060"/>
                </a:solidFill>
                <a:effectLst/>
                <a:latin typeface="Open Sans" panose="020B0606030504020204" pitchFamily="34" charset="0"/>
              </a:rPr>
              <a:t>Chromosomes</a:t>
            </a:r>
          </a:p>
        </p:txBody>
      </p:sp>
      <p:sp>
        <p:nvSpPr>
          <p:cNvPr id="9" name="TextBox 8">
            <a:extLst>
              <a:ext uri="{FF2B5EF4-FFF2-40B4-BE49-F238E27FC236}">
                <a16:creationId xmlns:a16="http://schemas.microsoft.com/office/drawing/2014/main" id="{4E8BE3F6-FB12-455D-AD03-8112173C2248}"/>
              </a:ext>
            </a:extLst>
          </p:cNvPr>
          <p:cNvSpPr txBox="1"/>
          <p:nvPr/>
        </p:nvSpPr>
        <p:spPr>
          <a:xfrm>
            <a:off x="614346" y="1416898"/>
            <a:ext cx="8225406" cy="3477875"/>
          </a:xfrm>
          <a:prstGeom prst="rect">
            <a:avLst/>
          </a:prstGeom>
          <a:noFill/>
        </p:spPr>
        <p:txBody>
          <a:bodyPr wrap="square">
            <a:spAutoFit/>
          </a:bodyPr>
          <a:lstStyle/>
          <a:p>
            <a:r>
              <a:rPr lang="en-US" sz="2400" b="0" i="0" dirty="0">
                <a:solidFill>
                  <a:srgbClr val="000000"/>
                </a:solidFill>
                <a:effectLst/>
                <a:latin typeface="Twinkl" panose="02000000000000000000" pitchFamily="2" charset="0"/>
              </a:rPr>
              <a:t>In most human cells, DNA is divided into </a:t>
            </a:r>
            <a:r>
              <a:rPr lang="en-US" sz="2400" b="1" i="0" dirty="0">
                <a:solidFill>
                  <a:srgbClr val="000000"/>
                </a:solidFill>
                <a:effectLst/>
                <a:latin typeface="Twinkl" panose="02000000000000000000" pitchFamily="2" charset="0"/>
              </a:rPr>
              <a:t>46 separate strands, or chromosomes</a:t>
            </a:r>
            <a:r>
              <a:rPr lang="en-US" sz="2400" b="0" i="0" dirty="0">
                <a:solidFill>
                  <a:srgbClr val="000000"/>
                </a:solidFill>
                <a:effectLst/>
                <a:latin typeface="Twinkl" panose="02000000000000000000" pitchFamily="2" charset="0"/>
              </a:rPr>
              <a:t>. </a:t>
            </a:r>
            <a:br>
              <a:rPr lang="en-US" sz="2400" b="0" i="0" dirty="0">
                <a:solidFill>
                  <a:srgbClr val="000000"/>
                </a:solidFill>
                <a:effectLst/>
                <a:latin typeface="Twinkl" panose="02000000000000000000" pitchFamily="2" charset="0"/>
              </a:rPr>
            </a:br>
            <a:r>
              <a:rPr lang="en-US" sz="2400" b="0" i="0" dirty="0">
                <a:solidFill>
                  <a:srgbClr val="000000"/>
                </a:solidFill>
                <a:effectLst/>
                <a:latin typeface="Twinkl" panose="02000000000000000000" pitchFamily="2" charset="0"/>
              </a:rPr>
              <a:t>These are organized into </a:t>
            </a:r>
            <a:r>
              <a:rPr lang="en-US" sz="2400" b="1" i="0" dirty="0">
                <a:solidFill>
                  <a:srgbClr val="000000"/>
                </a:solidFill>
                <a:effectLst/>
                <a:latin typeface="Twinkl" panose="02000000000000000000" pitchFamily="2" charset="0"/>
              </a:rPr>
              <a:t>23 pairs</a:t>
            </a:r>
            <a:r>
              <a:rPr lang="en-US" sz="2400" b="0" i="0" dirty="0">
                <a:solidFill>
                  <a:srgbClr val="000000"/>
                </a:solidFill>
                <a:effectLst/>
                <a:latin typeface="Twinkl" panose="02000000000000000000" pitchFamily="2" charset="0"/>
              </a:rPr>
              <a:t>.</a:t>
            </a:r>
          </a:p>
          <a:p>
            <a:endParaRPr lang="en-US" sz="2400" dirty="0">
              <a:latin typeface="Twinkl" panose="02000000000000000000" pitchFamily="2" charset="0"/>
            </a:endParaRPr>
          </a:p>
          <a:p>
            <a:r>
              <a:rPr lang="en-US" sz="2400" b="0" i="0" dirty="0">
                <a:solidFill>
                  <a:srgbClr val="000000"/>
                </a:solidFill>
                <a:effectLst/>
                <a:latin typeface="Twinkl" panose="02000000000000000000" pitchFamily="2" charset="0"/>
              </a:rPr>
              <a:t>One special pair of chromosomes determines a person's sex. These are known as </a:t>
            </a:r>
            <a:r>
              <a:rPr lang="en-US" sz="2400" b="1" i="0" dirty="0">
                <a:solidFill>
                  <a:srgbClr val="000000"/>
                </a:solidFill>
                <a:effectLst/>
                <a:latin typeface="Twinkl" panose="02000000000000000000" pitchFamily="2" charset="0"/>
              </a:rPr>
              <a:t>sex chromosomes</a:t>
            </a:r>
            <a:r>
              <a:rPr lang="en-US" sz="2400" b="0" i="0" dirty="0">
                <a:solidFill>
                  <a:srgbClr val="000000"/>
                </a:solidFill>
                <a:effectLst/>
                <a:latin typeface="Twinkl" panose="02000000000000000000" pitchFamily="2" charset="0"/>
              </a:rPr>
              <a:t>. Generally, females have two X chromosomes (XX) and males have one X and one Y chromosome (XY).</a:t>
            </a:r>
          </a:p>
          <a:p>
            <a:endParaRPr lang="en-US" dirty="0">
              <a:latin typeface="Twinkl" panose="02000000000000000000" pitchFamily="2" charset="0"/>
            </a:endParaRPr>
          </a:p>
          <a:p>
            <a:endParaRPr lang="en-AU" dirty="0">
              <a:latin typeface="Twinkl" panose="02000000000000000000" pitchFamily="2" charset="0"/>
            </a:endParaRPr>
          </a:p>
        </p:txBody>
      </p:sp>
    </p:spTree>
    <p:extLst>
      <p:ext uri="{BB962C8B-B14F-4D97-AF65-F5344CB8AC3E}">
        <p14:creationId xmlns:p14="http://schemas.microsoft.com/office/powerpoint/2010/main" val="804561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US" sz="1600" dirty="0">
                <a:latin typeface="Twinkl" panose="02000000000000000000" pitchFamily="2" charset="0"/>
              </a:rPr>
              <a:t>Describe how sex cells are different from other cells in the body</a:t>
            </a:r>
          </a:p>
        </p:txBody>
      </p:sp>
      <p:sp>
        <p:nvSpPr>
          <p:cNvPr id="7" name="TextBox 6">
            <a:extLst>
              <a:ext uri="{FF2B5EF4-FFF2-40B4-BE49-F238E27FC236}">
                <a16:creationId xmlns:a16="http://schemas.microsoft.com/office/drawing/2014/main" id="{90152829-FE44-43C0-B377-138A047393A5}"/>
              </a:ext>
            </a:extLst>
          </p:cNvPr>
          <p:cNvSpPr txBox="1"/>
          <p:nvPr/>
        </p:nvSpPr>
        <p:spPr>
          <a:xfrm>
            <a:off x="2154802" y="746895"/>
            <a:ext cx="5144495" cy="461665"/>
          </a:xfrm>
          <a:prstGeom prst="rect">
            <a:avLst/>
          </a:prstGeom>
          <a:noFill/>
        </p:spPr>
        <p:txBody>
          <a:bodyPr wrap="square">
            <a:spAutoFit/>
          </a:bodyPr>
          <a:lstStyle/>
          <a:p>
            <a:pPr algn="ctr"/>
            <a:r>
              <a:rPr lang="en-AU" sz="2400" b="1" i="0" dirty="0">
                <a:solidFill>
                  <a:srgbClr val="002060"/>
                </a:solidFill>
                <a:effectLst/>
                <a:latin typeface="Open Sans" panose="020B0606030504020204" pitchFamily="34" charset="0"/>
              </a:rPr>
              <a:t>Chromosomes</a:t>
            </a:r>
          </a:p>
        </p:txBody>
      </p:sp>
      <p:sp>
        <p:nvSpPr>
          <p:cNvPr id="9" name="TextBox 8">
            <a:extLst>
              <a:ext uri="{FF2B5EF4-FFF2-40B4-BE49-F238E27FC236}">
                <a16:creationId xmlns:a16="http://schemas.microsoft.com/office/drawing/2014/main" id="{4E8BE3F6-FB12-455D-AD03-8112173C2248}"/>
              </a:ext>
            </a:extLst>
          </p:cNvPr>
          <p:cNvSpPr txBox="1"/>
          <p:nvPr/>
        </p:nvSpPr>
        <p:spPr>
          <a:xfrm>
            <a:off x="557867" y="1208560"/>
            <a:ext cx="3703740" cy="3785652"/>
          </a:xfrm>
          <a:prstGeom prst="rect">
            <a:avLst/>
          </a:prstGeom>
          <a:noFill/>
        </p:spPr>
        <p:txBody>
          <a:bodyPr wrap="square">
            <a:spAutoFit/>
          </a:bodyPr>
          <a:lstStyle/>
          <a:p>
            <a:r>
              <a:rPr lang="en-US" sz="2400" b="0" i="0" dirty="0">
                <a:solidFill>
                  <a:srgbClr val="000000"/>
                </a:solidFill>
                <a:effectLst/>
                <a:latin typeface="Twinkl" panose="02000000000000000000" pitchFamily="2" charset="0"/>
              </a:rPr>
              <a:t>The remaining 22 pairs are ordered from largest to smallest. </a:t>
            </a:r>
            <a:br>
              <a:rPr lang="en-US" sz="2400" b="0" i="0" dirty="0">
                <a:solidFill>
                  <a:srgbClr val="000000"/>
                </a:solidFill>
                <a:effectLst/>
                <a:latin typeface="Twinkl" panose="02000000000000000000" pitchFamily="2" charset="0"/>
              </a:rPr>
            </a:br>
            <a:endParaRPr lang="en-US" sz="2400" dirty="0">
              <a:latin typeface="Twinkl" panose="02000000000000000000" pitchFamily="2" charset="0"/>
            </a:endParaRPr>
          </a:p>
          <a:p>
            <a:r>
              <a:rPr lang="en-US" sz="2400" b="0" i="0" dirty="0">
                <a:solidFill>
                  <a:srgbClr val="000000"/>
                </a:solidFill>
                <a:effectLst/>
                <a:latin typeface="Twinkl" panose="02000000000000000000" pitchFamily="2" charset="0"/>
              </a:rPr>
              <a:t>One chromosome in each pair is obtained from the mother's egg cell. </a:t>
            </a:r>
            <a:br>
              <a:rPr lang="en-US" sz="2400" b="0" i="0" dirty="0">
                <a:solidFill>
                  <a:srgbClr val="000000"/>
                </a:solidFill>
                <a:effectLst/>
                <a:latin typeface="Twinkl" panose="02000000000000000000" pitchFamily="2" charset="0"/>
              </a:rPr>
            </a:br>
            <a:r>
              <a:rPr lang="en-US" sz="2400" b="0" i="0" dirty="0">
                <a:solidFill>
                  <a:srgbClr val="000000"/>
                </a:solidFill>
                <a:effectLst/>
                <a:latin typeface="Twinkl" panose="02000000000000000000" pitchFamily="2" charset="0"/>
              </a:rPr>
              <a:t>The other chromosome is obtained from the father's sperm cell. </a:t>
            </a:r>
          </a:p>
        </p:txBody>
      </p:sp>
      <p:pic>
        <p:nvPicPr>
          <p:cNvPr id="3" name="Picture 2">
            <a:extLst>
              <a:ext uri="{FF2B5EF4-FFF2-40B4-BE49-F238E27FC236}">
                <a16:creationId xmlns:a16="http://schemas.microsoft.com/office/drawing/2014/main" id="{52200AFC-6B69-4B32-BA06-39E5368750A6}"/>
              </a:ext>
            </a:extLst>
          </p:cNvPr>
          <p:cNvPicPr>
            <a:picLocks noChangeAspect="1"/>
          </p:cNvPicPr>
          <p:nvPr/>
        </p:nvPicPr>
        <p:blipFill>
          <a:blip r:embed="rId3"/>
          <a:stretch>
            <a:fillRect/>
          </a:stretch>
        </p:blipFill>
        <p:spPr>
          <a:xfrm>
            <a:off x="4261607" y="1519456"/>
            <a:ext cx="4940481" cy="2817651"/>
          </a:xfrm>
          <a:prstGeom prst="rect">
            <a:avLst/>
          </a:prstGeom>
        </p:spPr>
      </p:pic>
    </p:spTree>
    <p:extLst>
      <p:ext uri="{BB962C8B-B14F-4D97-AF65-F5344CB8AC3E}">
        <p14:creationId xmlns:p14="http://schemas.microsoft.com/office/powerpoint/2010/main" val="80664738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aily Agenda Slides Edited" id="{BB5C7EE7-791B-4219-B124-0364CEBA61D9}" vid="{353DB0BF-1A42-44AB-9E91-54FBB5FE1CD9}"/>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E530C0-FD4D-416A-A474-8C03AB21594C}">
  <ds:schemaRefs>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daa21e55-63ad-464e-ae37-3f135e7c6d11"/>
    <ds:schemaRef ds:uri="2967a9fc-976b-42b5-912b-7e06731de9b6"/>
    <ds:schemaRef ds:uri="http://purl.org/dc/elements/1.1/"/>
  </ds:schemaRefs>
</ds:datastoreItem>
</file>

<file path=customXml/itemProps2.xml><?xml version="1.0" encoding="utf-8"?>
<ds:datastoreItem xmlns:ds="http://schemas.openxmlformats.org/officeDocument/2006/customXml" ds:itemID="{19DC5458-99B2-4412-9001-3598116F19AF}"/>
</file>

<file path=customXml/itemProps3.xml><?xml version="1.0" encoding="utf-8"?>
<ds:datastoreItem xmlns:ds="http://schemas.openxmlformats.org/officeDocument/2006/customXml" ds:itemID="{BF604859-0A79-4931-9F88-EE7DEF524F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1523</TotalTime>
  <Words>1530</Words>
  <Application>Microsoft Office PowerPoint</Application>
  <PresentationFormat>On-screen Show (16:9)</PresentationFormat>
  <Paragraphs>179</Paragraphs>
  <Slides>29</Slides>
  <Notes>26</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Twinkl</vt:lpstr>
      <vt:lpstr>Twinkl ExtraBold</vt:lpstr>
      <vt:lpstr>Arial Rounded MT Bold</vt:lpstr>
      <vt:lpstr>Verdana</vt:lpstr>
      <vt:lpstr>Century Gothic</vt:lpstr>
      <vt:lpstr>Arial</vt:lpstr>
      <vt:lpstr>Wingdings</vt:lpstr>
      <vt:lpstr>Open Sans</vt:lpstr>
      <vt:lpstr>Simple Light</vt:lpstr>
      <vt:lpstr>1_Simple Light</vt:lpstr>
      <vt:lpstr>PowerPoint Presentation</vt:lpstr>
      <vt:lpstr>PowerPoint Presentation</vt:lpstr>
      <vt:lpstr>We are learning about Meiosis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are learning about Meiosis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Forte</dc:creator>
  <cp:lastModifiedBy>Tiela Agnew</cp:lastModifiedBy>
  <cp:revision>3</cp:revision>
  <dcterms:modified xsi:type="dcterms:W3CDTF">2022-02-17T02:16:07Z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